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autoCompressPictures="0">
  <p:sldMasterIdLst>
    <p:sldMasterId id="2147483660" r:id="rId1"/>
  </p:sldMasterIdLst>
  <p:notesMasterIdLst>
    <p:notesMasterId r:id="rId28"/>
  </p:notesMasterIdLst>
  <p:handoutMasterIdLst>
    <p:handoutMasterId r:id="rId29"/>
  </p:handoutMasterIdLst>
  <p:sldIdLst>
    <p:sldId id="256" r:id="rId2"/>
    <p:sldId id="271" r:id="rId3"/>
    <p:sldId id="347" r:id="rId4"/>
    <p:sldId id="343" r:id="rId5"/>
    <p:sldId id="773" r:id="rId6"/>
    <p:sldId id="344" r:id="rId7"/>
    <p:sldId id="1742" r:id="rId8"/>
    <p:sldId id="349" r:id="rId9"/>
    <p:sldId id="1502" r:id="rId10"/>
    <p:sldId id="352" r:id="rId11"/>
    <p:sldId id="345" r:id="rId12"/>
    <p:sldId id="1503" r:id="rId13"/>
    <p:sldId id="1528" r:id="rId14"/>
    <p:sldId id="1549" r:id="rId15"/>
    <p:sldId id="1541" r:id="rId16"/>
    <p:sldId id="1522" r:id="rId17"/>
    <p:sldId id="1519" r:id="rId18"/>
    <p:sldId id="1517" r:id="rId19"/>
    <p:sldId id="1521" r:id="rId20"/>
    <p:sldId id="1526" r:id="rId21"/>
    <p:sldId id="1543" r:id="rId22"/>
    <p:sldId id="1544" r:id="rId23"/>
    <p:sldId id="1523" r:id="rId24"/>
    <p:sldId id="1524" r:id="rId25"/>
    <p:sldId id="1550" r:id="rId26"/>
    <p:sldId id="37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sha Azar" initials="NA" lastIdx="19" clrIdx="0">
    <p:extLst>
      <p:ext uri="{19B8F6BF-5375-455C-9EA6-DF929625EA0E}">
        <p15:presenceInfo xmlns:p15="http://schemas.microsoft.com/office/powerpoint/2012/main" userId="834a20d9abaa5e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83B68"/>
    <a:srgbClr val="5DA99A"/>
    <a:srgbClr val="389583"/>
    <a:srgbClr val="8710BB"/>
    <a:srgbClr val="70C490"/>
    <a:srgbClr val="F37537"/>
    <a:srgbClr val="323B44"/>
    <a:srgbClr val="E1DFE1"/>
    <a:srgbClr val="ECECEC"/>
    <a:srgbClr val="F8F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5" autoAdjust="0"/>
    <p:restoredTop sz="87626" autoAdjust="0"/>
  </p:normalViewPr>
  <p:slideViewPr>
    <p:cSldViewPr snapToGrid="0" snapToObjects="1">
      <p:cViewPr varScale="1">
        <p:scale>
          <a:sx n="99" d="100"/>
          <a:sy n="99" d="100"/>
        </p:scale>
        <p:origin x="176" y="216"/>
      </p:cViewPr>
      <p:guideLst>
        <p:guide orient="horz" pos="2160"/>
        <p:guide pos="2880"/>
      </p:guideLst>
    </p:cSldViewPr>
  </p:slideViewPr>
  <p:notesTextViewPr>
    <p:cViewPr>
      <p:scale>
        <a:sx n="3" d="2"/>
        <a:sy n="3" d="2"/>
      </p:scale>
      <p:origin x="0" y="0"/>
    </p:cViewPr>
  </p:notesTextViewPr>
  <p:sorterViewPr>
    <p:cViewPr>
      <p:scale>
        <a:sx n="160" d="100"/>
        <a:sy n="160" d="100"/>
      </p:scale>
      <p:origin x="0" y="-8184"/>
    </p:cViewPr>
  </p:sorterViewPr>
  <p:notesViewPr>
    <p:cSldViewPr snapToGrid="0" snapToObjects="1">
      <p:cViewPr varScale="1">
        <p:scale>
          <a:sx n="130" d="100"/>
          <a:sy n="130" d="100"/>
        </p:scale>
        <p:origin x="255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Sheet1!$A$2:$A$7</cx:f>
        <cx:lvl ptCount="6">
          <cx:pt idx="0">Considered</cx:pt>
          <cx:pt idx="1">Met management</cx:pt>
          <cx:pt idx="2">Reviewed with Partners</cx:pt>
          <cx:pt idx="3">Exercised due diligence</cx:pt>
          <cx:pt idx="4">Offered term sheet</cx:pt>
          <cx:pt idx="5">Closed</cx:pt>
        </cx:lvl>
      </cx:strDim>
      <cx:numDim type="val">
        <cx:f dir="row">Sheet1!$B$2:$B$7</cx:f>
        <cx:lvl ptCount="6" formatCode="General">
          <cx:pt idx="0">200</cx:pt>
          <cx:pt idx="1">50</cx:pt>
          <cx:pt idx="2">20</cx:pt>
          <cx:pt idx="3">12</cx:pt>
          <cx:pt idx="4">5.5</cx:pt>
          <cx:pt idx="5">4</cx:pt>
        </cx:lvl>
      </cx:numDim>
    </cx:data>
  </cx:chartData>
  <cx:chart>
    <cx:title pos="t" align="ctr" overlay="0">
      <cx:tx>
        <cx:rich>
          <a:bodyPr rot="0" spcFirstLastPara="1" vertOverflow="ellipsis" vert="horz" wrap="square" lIns="38100" tIns="19050" rIns="38100" bIns="19050" anchor="ctr" anchorCtr="1" compatLnSpc="0"/>
          <a:lstStyle/>
          <a:p>
            <a:pPr algn="ctr" rtl="0">
              <a:defRPr sz="1862" b="0" i="0" u="none" strike="noStrike" kern="1200" spc="0" baseline="0">
                <a:solidFill>
                  <a:srgbClr val="183C68"/>
                </a:solidFill>
                <a:latin typeface="Raleway" panose="020B0503030101060003" pitchFamily="34" charset="77"/>
                <a:ea typeface="Raleway" panose="020B0503030101060003" pitchFamily="34" charset="77"/>
                <a:cs typeface="Raleway" panose="020B0503030101060003" pitchFamily="34" charset="77"/>
              </a:defRPr>
            </a:pPr>
            <a:r>
              <a:rPr kumimoji="0" lang="en-US" sz="1862" b="0" i="0" u="none" strike="noStrike" kern="1200" cap="none" spc="0" normalizeH="0" baseline="0" noProof="0" dirty="0">
                <a:ln>
                  <a:noFill/>
                </a:ln>
                <a:solidFill>
                  <a:srgbClr val="183C68"/>
                </a:solidFill>
                <a:effectLst/>
                <a:uLnTx/>
                <a:uFillTx/>
                <a:latin typeface="Raleway" panose="020B0503030101060003" pitchFamily="34" charset="77"/>
                <a:cs typeface="Arial" panose="020B0604020202020204" pitchFamily="34" charset="0"/>
              </a:rPr>
              <a:t>VC </a:t>
            </a:r>
            <a:r>
              <a:rPr kumimoji="0" lang="en-US" sz="1862" b="0" i="0" u="none" strike="noStrike" kern="1200" cap="none" spc="0" normalizeH="0" baseline="0" noProof="0" dirty="0" err="1">
                <a:ln>
                  <a:noFill/>
                </a:ln>
                <a:solidFill>
                  <a:srgbClr val="183C68"/>
                </a:solidFill>
                <a:effectLst/>
                <a:uLnTx/>
                <a:uFillTx/>
                <a:latin typeface="Raleway" panose="020B0503030101060003" pitchFamily="34" charset="77"/>
                <a:cs typeface="Arial" panose="020B0604020202020204" pitchFamily="34" charset="0"/>
              </a:rPr>
              <a:t>Dealflow</a:t>
            </a:r>
            <a:r>
              <a:rPr kumimoji="0" lang="en-US" sz="1862" b="0" i="0" u="none" strike="noStrike" kern="1200" cap="none" spc="0" normalizeH="0" baseline="0" noProof="0" dirty="0">
                <a:ln>
                  <a:noFill/>
                </a:ln>
                <a:solidFill>
                  <a:srgbClr val="183C68"/>
                </a:solidFill>
                <a:effectLst/>
                <a:uLnTx/>
                <a:uFillTx/>
                <a:latin typeface="Raleway" panose="020B0503030101060003" pitchFamily="34" charset="77"/>
                <a:cs typeface="Arial" panose="020B0604020202020204" pitchFamily="34" charset="0"/>
              </a:rPr>
              <a:t> Pipeline (All Round Stages)</a:t>
            </a:r>
          </a:p>
        </cx:rich>
      </cx:tx>
    </cx:title>
    <cx:plotArea>
      <cx:plotAreaRegion>
        <cx:series layoutId="funnel" uniqueId="{B0C7DB3C-1F42-4CB7-B20D-E2BEE25A1CBD}">
          <cx:tx>
            <cx:txData>
              <cx:f>Sheet1!$B$1</cx:f>
              <cx:v>All</cx:v>
            </cx:txData>
          </cx:tx>
          <cx:dataId val="0"/>
          <cx:layoutPr/>
        </cx:series>
      </cx:plotAreaRegion>
      <cx:axis id="0">
        <cx:catScaling gapWidth="0.400000006"/>
        <cx:tickLabels/>
        <cx:txPr>
          <a:bodyPr spcFirstLastPara="1" vertOverflow="ellipsis" horzOverflow="overflow" wrap="square" lIns="0" tIns="0" rIns="0" bIns="0" anchor="ctr" anchorCtr="1"/>
          <a:lstStyle/>
          <a:p>
            <a:pPr algn="ctr" rtl="0">
              <a:defRPr sz="1400">
                <a:solidFill>
                  <a:srgbClr val="183C68"/>
                </a:solidFill>
                <a:latin typeface="Raleway" panose="020B0503030101060003" pitchFamily="34" charset="77"/>
                <a:ea typeface="Raleway" panose="020B0503030101060003" pitchFamily="34" charset="77"/>
                <a:cs typeface="Raleway" panose="020B0503030101060003" pitchFamily="34" charset="77"/>
              </a:defRPr>
            </a:pPr>
            <a:endParaRPr lang="en-US" sz="1400" b="0" i="0" u="none" strike="noStrike" kern="1200" baseline="0">
              <a:solidFill>
                <a:srgbClr val="183C68"/>
              </a:solidFill>
              <a:latin typeface="Raleway" panose="020B0503030101060003" pitchFamily="34" charset="77"/>
              <a:cs typeface="Arial" panose="020B0604020202020204" pitchFamily="34" charset="0"/>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C6DE6-BE33-8A47-9389-911994E737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3C4D58-04B2-D643-B8EC-37D7D04F35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C29CE-E3F6-4D4E-8F4F-A1D0E1D63CD4}" type="datetimeFigureOut">
              <a:rPr lang="en-US" smtClean="0"/>
              <a:t>8/12/20</a:t>
            </a:fld>
            <a:endParaRPr lang="en-US"/>
          </a:p>
        </p:txBody>
      </p:sp>
      <p:sp>
        <p:nvSpPr>
          <p:cNvPr id="4" name="Footer Placeholder 3">
            <a:extLst>
              <a:ext uri="{FF2B5EF4-FFF2-40B4-BE49-F238E27FC236}">
                <a16:creationId xmlns:a16="http://schemas.microsoft.com/office/drawing/2014/main" id="{6D11BC86-13AA-5C4C-889D-064CF61801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BE4F6E-A500-5343-93E9-B0FD2ED9E2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32B201-4A9B-0649-A3A6-ED33E087564A}" type="slidenum">
              <a:rPr lang="en-US" smtClean="0"/>
              <a:t>‹#›</a:t>
            </a:fld>
            <a:endParaRPr lang="en-US"/>
          </a:p>
        </p:txBody>
      </p:sp>
    </p:spTree>
    <p:extLst>
      <p:ext uri="{BB962C8B-B14F-4D97-AF65-F5344CB8AC3E}">
        <p14:creationId xmlns:p14="http://schemas.microsoft.com/office/powerpoint/2010/main" val="4181253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2AB4E-00C8-1143-B0FF-AD9A6A2554AD}" type="datetimeFigureOut">
              <a:rPr lang="en-US" smtClean="0"/>
              <a:t>8/12/20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999E2-C997-0B46-8FEB-C35F7BAD7625}" type="slidenum">
              <a:rPr lang="en-US" smtClean="0"/>
              <a:t>‹#›</a:t>
            </a:fld>
            <a:endParaRPr lang="en-US"/>
          </a:p>
        </p:txBody>
      </p:sp>
    </p:spTree>
    <p:extLst>
      <p:ext uri="{BB962C8B-B14F-4D97-AF65-F5344CB8AC3E}">
        <p14:creationId xmlns:p14="http://schemas.microsoft.com/office/powerpoint/2010/main" val="734008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2</a:t>
            </a:fld>
            <a:endParaRPr lang="en-US"/>
          </a:p>
        </p:txBody>
      </p:sp>
    </p:spTree>
    <p:extLst>
      <p:ext uri="{BB962C8B-B14F-4D97-AF65-F5344CB8AC3E}">
        <p14:creationId xmlns:p14="http://schemas.microsoft.com/office/powerpoint/2010/main" val="119578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12</a:t>
            </a:fld>
            <a:endParaRPr lang="en-US"/>
          </a:p>
        </p:txBody>
      </p:sp>
    </p:spTree>
    <p:extLst>
      <p:ext uri="{BB962C8B-B14F-4D97-AF65-F5344CB8AC3E}">
        <p14:creationId xmlns:p14="http://schemas.microsoft.com/office/powerpoint/2010/main" val="2504965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5"/>
          </p:nvPr>
        </p:nvSpPr>
        <p:spPr/>
        <p:txBody>
          <a:bodyPr/>
          <a:lstStyle/>
          <a:p>
            <a:fld id="{9D1999E2-C997-0B46-8FEB-C35F7BAD7625}" type="slidenum">
              <a:rPr lang="en-US" smtClean="0"/>
              <a:t>13</a:t>
            </a:fld>
            <a:endParaRPr lang="en-US"/>
          </a:p>
        </p:txBody>
      </p:sp>
    </p:spTree>
    <p:extLst>
      <p:ext uri="{BB962C8B-B14F-4D97-AF65-F5344CB8AC3E}">
        <p14:creationId xmlns:p14="http://schemas.microsoft.com/office/powerpoint/2010/main" val="2133653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5"/>
          </p:nvPr>
        </p:nvSpPr>
        <p:spPr/>
        <p:txBody>
          <a:bodyPr/>
          <a:lstStyle/>
          <a:p>
            <a:fld id="{9D1999E2-C997-0B46-8FEB-C35F7BAD7625}" type="slidenum">
              <a:rPr lang="en-US" smtClean="0"/>
              <a:t>14</a:t>
            </a:fld>
            <a:endParaRPr lang="en-US"/>
          </a:p>
        </p:txBody>
      </p:sp>
    </p:spTree>
    <p:extLst>
      <p:ext uri="{BB962C8B-B14F-4D97-AF65-F5344CB8AC3E}">
        <p14:creationId xmlns:p14="http://schemas.microsoft.com/office/powerpoint/2010/main" val="1856829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5"/>
          </p:nvPr>
        </p:nvSpPr>
        <p:spPr/>
        <p:txBody>
          <a:bodyPr/>
          <a:lstStyle/>
          <a:p>
            <a:fld id="{9D1999E2-C997-0B46-8FEB-C35F7BAD7625}" type="slidenum">
              <a:rPr lang="en-US" smtClean="0"/>
              <a:t>15</a:t>
            </a:fld>
            <a:endParaRPr lang="en-US"/>
          </a:p>
        </p:txBody>
      </p:sp>
    </p:spTree>
    <p:extLst>
      <p:ext uri="{BB962C8B-B14F-4D97-AF65-F5344CB8AC3E}">
        <p14:creationId xmlns:p14="http://schemas.microsoft.com/office/powerpoint/2010/main" val="1936695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5"/>
          </p:nvPr>
        </p:nvSpPr>
        <p:spPr/>
        <p:txBody>
          <a:bodyPr/>
          <a:lstStyle/>
          <a:p>
            <a:fld id="{9D1999E2-C997-0B46-8FEB-C35F7BAD7625}" type="slidenum">
              <a:rPr lang="en-US" smtClean="0"/>
              <a:t>16</a:t>
            </a:fld>
            <a:endParaRPr lang="en-US"/>
          </a:p>
        </p:txBody>
      </p:sp>
    </p:spTree>
    <p:extLst>
      <p:ext uri="{BB962C8B-B14F-4D97-AF65-F5344CB8AC3E}">
        <p14:creationId xmlns:p14="http://schemas.microsoft.com/office/powerpoint/2010/main" val="3778110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5"/>
          </p:nvPr>
        </p:nvSpPr>
        <p:spPr/>
        <p:txBody>
          <a:bodyPr/>
          <a:lstStyle/>
          <a:p>
            <a:fld id="{9D1999E2-C997-0B46-8FEB-C35F7BAD7625}" type="slidenum">
              <a:rPr lang="en-US" smtClean="0"/>
              <a:t>17</a:t>
            </a:fld>
            <a:endParaRPr lang="en-US"/>
          </a:p>
        </p:txBody>
      </p:sp>
    </p:spTree>
    <p:extLst>
      <p:ext uri="{BB962C8B-B14F-4D97-AF65-F5344CB8AC3E}">
        <p14:creationId xmlns:p14="http://schemas.microsoft.com/office/powerpoint/2010/main" val="2384637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5"/>
          </p:nvPr>
        </p:nvSpPr>
        <p:spPr/>
        <p:txBody>
          <a:bodyPr/>
          <a:lstStyle/>
          <a:p>
            <a:fld id="{9D1999E2-C997-0B46-8FEB-C35F7BAD7625}" type="slidenum">
              <a:rPr lang="en-US" smtClean="0"/>
              <a:t>18</a:t>
            </a:fld>
            <a:endParaRPr lang="en-US"/>
          </a:p>
        </p:txBody>
      </p:sp>
    </p:spTree>
    <p:extLst>
      <p:ext uri="{BB962C8B-B14F-4D97-AF65-F5344CB8AC3E}">
        <p14:creationId xmlns:p14="http://schemas.microsoft.com/office/powerpoint/2010/main" val="1094691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5"/>
          </p:nvPr>
        </p:nvSpPr>
        <p:spPr/>
        <p:txBody>
          <a:bodyPr/>
          <a:lstStyle/>
          <a:p>
            <a:fld id="{9D1999E2-C997-0B46-8FEB-C35F7BAD7625}" type="slidenum">
              <a:rPr lang="en-US" smtClean="0"/>
              <a:t>19</a:t>
            </a:fld>
            <a:endParaRPr lang="en-US"/>
          </a:p>
        </p:txBody>
      </p:sp>
    </p:spTree>
    <p:extLst>
      <p:ext uri="{BB962C8B-B14F-4D97-AF65-F5344CB8AC3E}">
        <p14:creationId xmlns:p14="http://schemas.microsoft.com/office/powerpoint/2010/main" val="3745771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5"/>
          </p:nvPr>
        </p:nvSpPr>
        <p:spPr/>
        <p:txBody>
          <a:bodyPr/>
          <a:lstStyle/>
          <a:p>
            <a:fld id="{9D1999E2-C997-0B46-8FEB-C35F7BAD7625}" type="slidenum">
              <a:rPr lang="en-US" smtClean="0"/>
              <a:t>20</a:t>
            </a:fld>
            <a:endParaRPr lang="en-US"/>
          </a:p>
        </p:txBody>
      </p:sp>
    </p:spTree>
    <p:extLst>
      <p:ext uri="{BB962C8B-B14F-4D97-AF65-F5344CB8AC3E}">
        <p14:creationId xmlns:p14="http://schemas.microsoft.com/office/powerpoint/2010/main" val="147742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5"/>
          </p:nvPr>
        </p:nvSpPr>
        <p:spPr/>
        <p:txBody>
          <a:bodyPr/>
          <a:lstStyle/>
          <a:p>
            <a:fld id="{9D1999E2-C997-0B46-8FEB-C35F7BAD7625}" type="slidenum">
              <a:rPr lang="en-US" smtClean="0"/>
              <a:t>21</a:t>
            </a:fld>
            <a:endParaRPr lang="en-US"/>
          </a:p>
        </p:txBody>
      </p:sp>
    </p:spTree>
    <p:extLst>
      <p:ext uri="{BB962C8B-B14F-4D97-AF65-F5344CB8AC3E}">
        <p14:creationId xmlns:p14="http://schemas.microsoft.com/office/powerpoint/2010/main" val="2269867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4</a:t>
            </a:fld>
            <a:endParaRPr lang="en-US"/>
          </a:p>
        </p:txBody>
      </p:sp>
    </p:spTree>
    <p:extLst>
      <p:ext uri="{BB962C8B-B14F-4D97-AF65-F5344CB8AC3E}">
        <p14:creationId xmlns:p14="http://schemas.microsoft.com/office/powerpoint/2010/main" val="342466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22</a:t>
            </a:fld>
            <a:endParaRPr lang="en-US"/>
          </a:p>
        </p:txBody>
      </p:sp>
    </p:spTree>
    <p:extLst>
      <p:ext uri="{BB962C8B-B14F-4D97-AF65-F5344CB8AC3E}">
        <p14:creationId xmlns:p14="http://schemas.microsoft.com/office/powerpoint/2010/main" val="2498059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a:p>
            <a:endParaRPr lang="en-US" dirty="0"/>
          </a:p>
          <a:p>
            <a:r>
              <a:rPr lang="en-US" dirty="0"/>
              <a:t>Rumpus</a:t>
            </a:r>
          </a:p>
        </p:txBody>
      </p:sp>
      <p:sp>
        <p:nvSpPr>
          <p:cNvPr id="4" name="Slide Number Placeholder 3"/>
          <p:cNvSpPr>
            <a:spLocks noGrp="1"/>
          </p:cNvSpPr>
          <p:nvPr>
            <p:ph type="sldNum" sz="quarter" idx="5"/>
          </p:nvPr>
        </p:nvSpPr>
        <p:spPr/>
        <p:txBody>
          <a:bodyPr/>
          <a:lstStyle/>
          <a:p>
            <a:fld id="{9D1999E2-C997-0B46-8FEB-C35F7BAD7625}" type="slidenum">
              <a:rPr lang="en-US" smtClean="0"/>
              <a:t>23</a:t>
            </a:fld>
            <a:endParaRPr lang="en-US"/>
          </a:p>
        </p:txBody>
      </p:sp>
    </p:spTree>
    <p:extLst>
      <p:ext uri="{BB962C8B-B14F-4D97-AF65-F5344CB8AC3E}">
        <p14:creationId xmlns:p14="http://schemas.microsoft.com/office/powerpoint/2010/main" val="120270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24</a:t>
            </a:fld>
            <a:endParaRPr lang="en-US"/>
          </a:p>
        </p:txBody>
      </p:sp>
    </p:spTree>
    <p:extLst>
      <p:ext uri="{BB962C8B-B14F-4D97-AF65-F5344CB8AC3E}">
        <p14:creationId xmlns:p14="http://schemas.microsoft.com/office/powerpoint/2010/main" val="1470607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25</a:t>
            </a:fld>
            <a:endParaRPr lang="en-US"/>
          </a:p>
        </p:txBody>
      </p:sp>
    </p:spTree>
    <p:extLst>
      <p:ext uri="{BB962C8B-B14F-4D97-AF65-F5344CB8AC3E}">
        <p14:creationId xmlns:p14="http://schemas.microsoft.com/office/powerpoint/2010/main" val="129951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389583"/>
                </a:solidFill>
                <a:latin typeface="Raleway" panose="020B0503030101060003" pitchFamily="34" charset="77"/>
              </a:rPr>
              <a:t>MC</a:t>
            </a:r>
          </a:p>
          <a:p>
            <a:endParaRPr lang="en-US" sz="1200" dirty="0">
              <a:solidFill>
                <a:srgbClr val="389583"/>
              </a:solidFill>
              <a:latin typeface="Raleway" panose="020B0503030101060003" pitchFamily="34" charset="77"/>
            </a:endParaRPr>
          </a:p>
          <a:p>
            <a:r>
              <a:rPr lang="en-US" sz="1200" dirty="0">
                <a:solidFill>
                  <a:srgbClr val="389583"/>
                </a:solidFill>
                <a:latin typeface="Raleway" panose="020B0503030101060003" pitchFamily="34" charset="77"/>
              </a:rPr>
              <a:t>As a reminder, a pitch deck presented by a </a:t>
            </a:r>
            <a:r>
              <a:rPr lang="en-US" sz="1200" b="1" dirty="0">
                <a:solidFill>
                  <a:srgbClr val="389583"/>
                </a:solidFill>
                <a:latin typeface="Raleway" panose="020B0503030101060003" pitchFamily="34" charset="77"/>
              </a:rPr>
              <a:t>scientist </a:t>
            </a:r>
            <a:r>
              <a:rPr lang="en-US" sz="1200" dirty="0">
                <a:solidFill>
                  <a:srgbClr val="389583"/>
                </a:solidFill>
                <a:latin typeface="Raleway" panose="020B0503030101060003" pitchFamily="34" charset="77"/>
              </a:rPr>
              <a:t>will focus  on the technology, it’s place in the landscape, product development, and milestones.  A pitch deck presented by an entrepreneur will focus on the team, market opportunity, product development, commercialization plan, and use of funds.</a:t>
            </a:r>
            <a:endParaRPr lang="en-US" sz="1200" b="1" dirty="0">
              <a:solidFill>
                <a:srgbClr val="389583"/>
              </a:solidFill>
              <a:latin typeface="Raleway" panose="020B0503030101060003" pitchFamily="34" charset="77"/>
            </a:endParaRPr>
          </a:p>
        </p:txBody>
      </p:sp>
      <p:sp>
        <p:nvSpPr>
          <p:cNvPr id="4" name="Slide Number Placeholder 3"/>
          <p:cNvSpPr>
            <a:spLocks noGrp="1"/>
          </p:cNvSpPr>
          <p:nvPr>
            <p:ph type="sldNum" sz="quarter" idx="5"/>
          </p:nvPr>
        </p:nvSpPr>
        <p:spPr/>
        <p:txBody>
          <a:bodyPr/>
          <a:lstStyle/>
          <a:p>
            <a:fld id="{9D1999E2-C997-0B46-8FEB-C35F7BAD7625}" type="slidenum">
              <a:rPr lang="en-US" smtClean="0"/>
              <a:t>26</a:t>
            </a:fld>
            <a:endParaRPr lang="en-US"/>
          </a:p>
        </p:txBody>
      </p:sp>
    </p:spTree>
    <p:extLst>
      <p:ext uri="{BB962C8B-B14F-4D97-AF65-F5344CB8AC3E}">
        <p14:creationId xmlns:p14="http://schemas.microsoft.com/office/powerpoint/2010/main" val="3592680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999E2-C997-0B46-8FEB-C35F7BAD7625}" type="slidenum">
              <a:rPr lang="en-US" smtClean="0"/>
              <a:t>27</a:t>
            </a:fld>
            <a:endParaRPr lang="en-US"/>
          </a:p>
        </p:txBody>
      </p:sp>
    </p:spTree>
    <p:extLst>
      <p:ext uri="{BB962C8B-B14F-4D97-AF65-F5344CB8AC3E}">
        <p14:creationId xmlns:p14="http://schemas.microsoft.com/office/powerpoint/2010/main" val="3211328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5</a:t>
            </a:fld>
            <a:endParaRPr lang="en-US"/>
          </a:p>
        </p:txBody>
      </p:sp>
    </p:spTree>
    <p:extLst>
      <p:ext uri="{BB962C8B-B14F-4D97-AF65-F5344CB8AC3E}">
        <p14:creationId xmlns:p14="http://schemas.microsoft.com/office/powerpoint/2010/main" val="2272429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6</a:t>
            </a:fld>
            <a:endParaRPr lang="en-US"/>
          </a:p>
        </p:txBody>
      </p:sp>
    </p:spTree>
    <p:extLst>
      <p:ext uri="{BB962C8B-B14F-4D97-AF65-F5344CB8AC3E}">
        <p14:creationId xmlns:p14="http://schemas.microsoft.com/office/powerpoint/2010/main" val="310558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7</a:t>
            </a:fld>
            <a:endParaRPr lang="en-US"/>
          </a:p>
        </p:txBody>
      </p:sp>
    </p:spTree>
    <p:extLst>
      <p:ext uri="{BB962C8B-B14F-4D97-AF65-F5344CB8AC3E}">
        <p14:creationId xmlns:p14="http://schemas.microsoft.com/office/powerpoint/2010/main" val="314913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companies enter diligence each year vs number of investments</a:t>
            </a:r>
          </a:p>
          <a:p>
            <a:r>
              <a:rPr lang="en-US" dirty="0"/>
              <a:t>7000 companies tracking, 2114 different companies interacted with in 2019, 230 companies entered diligence last year, 11 investments</a:t>
            </a:r>
          </a:p>
          <a:p>
            <a:endParaRPr lang="en-US" dirty="0"/>
          </a:p>
        </p:txBody>
      </p:sp>
      <p:sp>
        <p:nvSpPr>
          <p:cNvPr id="4" name="Slide Number Placeholder 3"/>
          <p:cNvSpPr>
            <a:spLocks noGrp="1"/>
          </p:cNvSpPr>
          <p:nvPr>
            <p:ph type="sldNum" sz="quarter" idx="5"/>
          </p:nvPr>
        </p:nvSpPr>
        <p:spPr/>
        <p:txBody>
          <a:bodyPr/>
          <a:lstStyle/>
          <a:p>
            <a:fld id="{9D1999E2-C997-0B46-8FEB-C35F7BAD7625}" type="slidenum">
              <a:rPr lang="en-US" smtClean="0"/>
              <a:t>8</a:t>
            </a:fld>
            <a:endParaRPr lang="en-US" dirty="0"/>
          </a:p>
        </p:txBody>
      </p:sp>
    </p:spTree>
    <p:extLst>
      <p:ext uri="{BB962C8B-B14F-4D97-AF65-F5344CB8AC3E}">
        <p14:creationId xmlns:p14="http://schemas.microsoft.com/office/powerpoint/2010/main" val="357934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9</a:t>
            </a:fld>
            <a:endParaRPr lang="en-US"/>
          </a:p>
        </p:txBody>
      </p:sp>
    </p:spTree>
    <p:extLst>
      <p:ext uri="{BB962C8B-B14F-4D97-AF65-F5344CB8AC3E}">
        <p14:creationId xmlns:p14="http://schemas.microsoft.com/office/powerpoint/2010/main" val="38831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p:txBody>
      </p:sp>
      <p:sp>
        <p:nvSpPr>
          <p:cNvPr id="4" name="Slide Number Placeholder 3"/>
          <p:cNvSpPr>
            <a:spLocks noGrp="1"/>
          </p:cNvSpPr>
          <p:nvPr>
            <p:ph type="sldNum" sz="quarter" idx="5"/>
          </p:nvPr>
        </p:nvSpPr>
        <p:spPr/>
        <p:txBody>
          <a:bodyPr/>
          <a:lstStyle/>
          <a:p>
            <a:fld id="{9D1999E2-C997-0B46-8FEB-C35F7BAD7625}" type="slidenum">
              <a:rPr lang="en-US" smtClean="0"/>
              <a:t>10</a:t>
            </a:fld>
            <a:endParaRPr lang="en-US"/>
          </a:p>
        </p:txBody>
      </p:sp>
    </p:spTree>
    <p:extLst>
      <p:ext uri="{BB962C8B-B14F-4D97-AF65-F5344CB8AC3E}">
        <p14:creationId xmlns:p14="http://schemas.microsoft.com/office/powerpoint/2010/main" val="11795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p>
          <a:p>
            <a:endParaRPr lang="en-US" dirty="0"/>
          </a:p>
          <a:p>
            <a:r>
              <a:rPr lang="en-US" dirty="0"/>
              <a:t>Link to article:</a:t>
            </a:r>
            <a:r>
              <a:rPr lang="en-US" baseline="0" dirty="0"/>
              <a:t> </a:t>
            </a:r>
            <a:r>
              <a:rPr lang="en-US" dirty="0"/>
              <a:t>https://lifescivc.com/2016/04/raising-capital-private-biotech-insights-unum-therapeutics-series-b-round/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006DB4"/>
                </a:solidFill>
              </a:rPr>
              <a:t>Running a tight process, where each activity is properly sequenced and timed, is key</a:t>
            </a:r>
          </a:p>
          <a:p>
            <a:endParaRPr lang="en-US" dirty="0"/>
          </a:p>
        </p:txBody>
      </p:sp>
      <p:sp>
        <p:nvSpPr>
          <p:cNvPr id="4" name="Slide Number Placeholder 3"/>
          <p:cNvSpPr>
            <a:spLocks noGrp="1"/>
          </p:cNvSpPr>
          <p:nvPr>
            <p:ph type="sldNum" sz="quarter" idx="10"/>
          </p:nvPr>
        </p:nvSpPr>
        <p:spPr/>
        <p:txBody>
          <a:bodyPr/>
          <a:lstStyle/>
          <a:p>
            <a:fld id="{7182EF50-4339-45C1-82BB-9C1CD2EAE30B}" type="slidenum">
              <a:rPr lang="en-US" smtClean="0"/>
              <a:t>11</a:t>
            </a:fld>
            <a:endParaRPr lang="en-US" dirty="0"/>
          </a:p>
        </p:txBody>
      </p:sp>
    </p:spTree>
    <p:extLst>
      <p:ext uri="{BB962C8B-B14F-4D97-AF65-F5344CB8AC3E}">
        <p14:creationId xmlns:p14="http://schemas.microsoft.com/office/powerpoint/2010/main" val="3869340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77D7BC-15E3-7647-AFBB-3022D3F342A2}"/>
              </a:ext>
            </a:extLst>
          </p:cNvPr>
          <p:cNvSpPr/>
          <p:nvPr userDrawn="1"/>
        </p:nvSpPr>
        <p:spPr>
          <a:xfrm>
            <a:off x="0" y="0"/>
            <a:ext cx="9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57813D1-8ADF-5940-858A-11C456F27BD9}"/>
              </a:ext>
            </a:extLst>
          </p:cNvPr>
          <p:cNvPicPr>
            <a:picLocks noChangeAspect="1"/>
          </p:cNvPicPr>
          <p:nvPr userDrawn="1"/>
        </p:nvPicPr>
        <p:blipFill>
          <a:blip r:embed="rId2">
            <a:alphaModFix amt="10000"/>
          </a:blip>
          <a:stretch>
            <a:fillRect/>
          </a:stretch>
        </p:blipFill>
        <p:spPr>
          <a:xfrm>
            <a:off x="691366" y="-1359941"/>
            <a:ext cx="8875059" cy="6858000"/>
          </a:xfrm>
          <a:prstGeom prst="rect">
            <a:avLst/>
          </a:prstGeom>
        </p:spPr>
      </p:pic>
      <p:sp>
        <p:nvSpPr>
          <p:cNvPr id="2" name="Title 1"/>
          <p:cNvSpPr>
            <a:spLocks noGrp="1"/>
          </p:cNvSpPr>
          <p:nvPr>
            <p:ph type="ctrTitle" hasCustomPrompt="1"/>
          </p:nvPr>
        </p:nvSpPr>
        <p:spPr>
          <a:xfrm>
            <a:off x="506896" y="4214191"/>
            <a:ext cx="7772400" cy="811433"/>
          </a:xfrm>
        </p:spPr>
        <p:txBody>
          <a:bodyPr anchor="ctr">
            <a:normAutofit/>
          </a:bodyPr>
          <a:lstStyle>
            <a:lvl1pPr algn="l">
              <a:defRPr sz="4000" baseline="0">
                <a:solidFill>
                  <a:schemeClr val="bg1"/>
                </a:solidFill>
                <a:latin typeface="Raleway" panose="020B0503030101060003" pitchFamily="34" charset="77"/>
              </a:defRPr>
            </a:lvl1pPr>
          </a:lstStyle>
          <a:p>
            <a:r>
              <a:rPr lang="en-US" dirty="0"/>
              <a:t>Presentation title</a:t>
            </a:r>
          </a:p>
        </p:txBody>
      </p:sp>
      <p:sp>
        <p:nvSpPr>
          <p:cNvPr id="3" name="Subtitle 2"/>
          <p:cNvSpPr>
            <a:spLocks noGrp="1"/>
          </p:cNvSpPr>
          <p:nvPr>
            <p:ph type="subTitle" idx="1" hasCustomPrompt="1"/>
          </p:nvPr>
        </p:nvSpPr>
        <p:spPr>
          <a:xfrm>
            <a:off x="506895" y="5025624"/>
            <a:ext cx="7772399" cy="421425"/>
          </a:xfrm>
          <a:prstGeom prst="rect">
            <a:avLst/>
          </a:prstGeom>
        </p:spPr>
        <p:txBody>
          <a:bodyPr>
            <a:normAutofit/>
          </a:bodyPr>
          <a:lstStyle>
            <a:lvl1pPr marL="0" indent="0" algn="l">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name/month XX 20XX</a:t>
            </a:r>
          </a:p>
        </p:txBody>
      </p:sp>
      <p:sp>
        <p:nvSpPr>
          <p:cNvPr id="11" name="Footer Placeholder 4">
            <a:extLst>
              <a:ext uri="{FF2B5EF4-FFF2-40B4-BE49-F238E27FC236}">
                <a16:creationId xmlns:a16="http://schemas.microsoft.com/office/drawing/2014/main" id="{5F7C8539-9174-7D40-98D4-553AD4D099B1}"/>
              </a:ext>
            </a:extLst>
          </p:cNvPr>
          <p:cNvSpPr txBox="1">
            <a:spLocks/>
          </p:cNvSpPr>
          <p:nvPr userDrawn="1"/>
        </p:nvSpPr>
        <p:spPr>
          <a:xfrm>
            <a:off x="370439" y="6374008"/>
            <a:ext cx="3086100"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cap="all"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i="0" cap="none" baseline="0" dirty="0"/>
              <a:t>oup.vc</a:t>
            </a:r>
          </a:p>
        </p:txBody>
      </p:sp>
      <p:pic>
        <p:nvPicPr>
          <p:cNvPr id="14" name="Picture 13">
            <a:extLst>
              <a:ext uri="{FF2B5EF4-FFF2-40B4-BE49-F238E27FC236}">
                <a16:creationId xmlns:a16="http://schemas.microsoft.com/office/drawing/2014/main" id="{7EB169B6-6C6E-5743-AFB9-651D3B731402}"/>
              </a:ext>
            </a:extLst>
          </p:cNvPr>
          <p:cNvPicPr>
            <a:picLocks noChangeAspect="1"/>
          </p:cNvPicPr>
          <p:nvPr userDrawn="1"/>
        </p:nvPicPr>
        <p:blipFill>
          <a:blip r:embed="rId3"/>
          <a:stretch>
            <a:fillRect/>
          </a:stretch>
        </p:blipFill>
        <p:spPr>
          <a:xfrm>
            <a:off x="5664608" y="598486"/>
            <a:ext cx="2951595" cy="2205786"/>
          </a:xfrm>
          <a:prstGeom prst="rect">
            <a:avLst/>
          </a:prstGeom>
        </p:spPr>
      </p:pic>
      <p:pic>
        <p:nvPicPr>
          <p:cNvPr id="10" name="Picture 9">
            <a:extLst>
              <a:ext uri="{FF2B5EF4-FFF2-40B4-BE49-F238E27FC236}">
                <a16:creationId xmlns:a16="http://schemas.microsoft.com/office/drawing/2014/main" id="{38ED1DBC-2612-6642-8268-2EEC37F8F1C8}"/>
              </a:ext>
            </a:extLst>
          </p:cNvPr>
          <p:cNvPicPr>
            <a:picLocks noChangeAspect="1"/>
          </p:cNvPicPr>
          <p:nvPr userDrawn="1"/>
        </p:nvPicPr>
        <p:blipFill>
          <a:blip r:embed="rId4"/>
          <a:stretch>
            <a:fillRect/>
          </a:stretch>
        </p:blipFill>
        <p:spPr>
          <a:xfrm>
            <a:off x="374068" y="6249214"/>
            <a:ext cx="8772225" cy="68355"/>
          </a:xfrm>
          <a:prstGeom prst="rect">
            <a:avLst/>
          </a:prstGeom>
        </p:spPr>
      </p:pic>
    </p:spTree>
    <p:extLst>
      <p:ext uri="{BB962C8B-B14F-4D97-AF65-F5344CB8AC3E}">
        <p14:creationId xmlns:p14="http://schemas.microsoft.com/office/powerpoint/2010/main" val="1693517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 Dark Blue Soli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50431C-B8FC-0B49-8464-9E5E06C78C26}"/>
              </a:ext>
            </a:extLst>
          </p:cNvPr>
          <p:cNvSpPr/>
          <p:nvPr userDrawn="1"/>
        </p:nvSpPr>
        <p:spPr>
          <a:xfrm>
            <a:off x="0" y="0"/>
            <a:ext cx="9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261AF76-BE26-E64B-813C-876401FB3358}"/>
              </a:ext>
            </a:extLst>
          </p:cNvPr>
          <p:cNvPicPr>
            <a:picLocks noChangeAspect="1"/>
          </p:cNvPicPr>
          <p:nvPr userDrawn="1"/>
        </p:nvPicPr>
        <p:blipFill>
          <a:blip r:embed="rId2">
            <a:alphaModFix amt="10000"/>
          </a:blip>
          <a:stretch>
            <a:fillRect/>
          </a:stretch>
        </p:blipFill>
        <p:spPr>
          <a:xfrm>
            <a:off x="691366" y="-1359941"/>
            <a:ext cx="8875059" cy="6858000"/>
          </a:xfrm>
          <a:prstGeom prst="rect">
            <a:avLst/>
          </a:prstGeom>
        </p:spPr>
      </p:pic>
      <p:sp>
        <p:nvSpPr>
          <p:cNvPr id="3" name="Content Placeholder 2"/>
          <p:cNvSpPr>
            <a:spLocks noGrp="1"/>
          </p:cNvSpPr>
          <p:nvPr>
            <p:ph idx="1" hasCustomPrompt="1"/>
          </p:nvPr>
        </p:nvSpPr>
        <p:spPr>
          <a:xfrm>
            <a:off x="569644" y="2415447"/>
            <a:ext cx="5559730" cy="1398833"/>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5400" b="0" i="0" baseline="0" smtClean="0">
                <a:solidFill>
                  <a:schemeClr val="bg1"/>
                </a:solidFill>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Thank You</a:t>
            </a:r>
          </a:p>
        </p:txBody>
      </p:sp>
      <p:pic>
        <p:nvPicPr>
          <p:cNvPr id="13" name="Picture 12">
            <a:extLst>
              <a:ext uri="{FF2B5EF4-FFF2-40B4-BE49-F238E27FC236}">
                <a16:creationId xmlns:a16="http://schemas.microsoft.com/office/drawing/2014/main" id="{C8547BE4-19B9-9441-B3FA-6338AEF40E0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13733" y="598486"/>
            <a:ext cx="2202470" cy="1645950"/>
          </a:xfrm>
          <a:prstGeom prst="rect">
            <a:avLst/>
          </a:prstGeom>
        </p:spPr>
      </p:pic>
      <p:sp>
        <p:nvSpPr>
          <p:cNvPr id="14" name="Footer Placeholder 4">
            <a:extLst>
              <a:ext uri="{FF2B5EF4-FFF2-40B4-BE49-F238E27FC236}">
                <a16:creationId xmlns:a16="http://schemas.microsoft.com/office/drawing/2014/main" id="{049F4084-D3C0-B34F-BCF5-F493DC0AE018}"/>
              </a:ext>
            </a:extLst>
          </p:cNvPr>
          <p:cNvSpPr txBox="1">
            <a:spLocks/>
          </p:cNvSpPr>
          <p:nvPr userDrawn="1"/>
        </p:nvSpPr>
        <p:spPr>
          <a:xfrm>
            <a:off x="370439" y="6374008"/>
            <a:ext cx="3086100"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cap="all"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i="0" cap="none" baseline="0" dirty="0">
                <a:latin typeface="Raleway" panose="020B0503030101060003" pitchFamily="34" charset="77"/>
              </a:rPr>
              <a:t>oup.vc</a:t>
            </a:r>
          </a:p>
        </p:txBody>
      </p:sp>
      <p:pic>
        <p:nvPicPr>
          <p:cNvPr id="9" name="Picture 8">
            <a:extLst>
              <a:ext uri="{FF2B5EF4-FFF2-40B4-BE49-F238E27FC236}">
                <a16:creationId xmlns:a16="http://schemas.microsoft.com/office/drawing/2014/main" id="{88E779E4-5F9A-8D4E-9754-363AD3B44EE5}"/>
              </a:ext>
            </a:extLst>
          </p:cNvPr>
          <p:cNvPicPr>
            <a:picLocks noChangeAspect="1"/>
          </p:cNvPicPr>
          <p:nvPr userDrawn="1"/>
        </p:nvPicPr>
        <p:blipFill>
          <a:blip r:embed="rId4"/>
          <a:stretch>
            <a:fillRect/>
          </a:stretch>
        </p:blipFill>
        <p:spPr>
          <a:xfrm>
            <a:off x="374068" y="6249214"/>
            <a:ext cx="8772225" cy="68355"/>
          </a:xfrm>
          <a:prstGeom prst="rect">
            <a:avLst/>
          </a:prstGeom>
        </p:spPr>
      </p:pic>
    </p:spTree>
    <p:extLst>
      <p:ext uri="{BB962C8B-B14F-4D97-AF65-F5344CB8AC3E}">
        <p14:creationId xmlns:p14="http://schemas.microsoft.com/office/powerpoint/2010/main" val="230466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hank You / Dark Blue Soli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50431C-B8FC-0B49-8464-9E5E06C78C26}"/>
              </a:ext>
            </a:extLst>
          </p:cNvPr>
          <p:cNvSpPr/>
          <p:nvPr userDrawn="1"/>
        </p:nvSpPr>
        <p:spPr>
          <a:xfrm>
            <a:off x="0" y="0"/>
            <a:ext cx="9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261AF76-BE26-E64B-813C-876401FB3358}"/>
              </a:ext>
            </a:extLst>
          </p:cNvPr>
          <p:cNvPicPr>
            <a:picLocks noChangeAspect="1"/>
          </p:cNvPicPr>
          <p:nvPr userDrawn="1"/>
        </p:nvPicPr>
        <p:blipFill>
          <a:blip r:embed="rId2">
            <a:alphaModFix amt="10000"/>
          </a:blip>
          <a:stretch>
            <a:fillRect/>
          </a:stretch>
        </p:blipFill>
        <p:spPr>
          <a:xfrm>
            <a:off x="691366" y="-1359941"/>
            <a:ext cx="8875059" cy="6858000"/>
          </a:xfrm>
          <a:prstGeom prst="rect">
            <a:avLst/>
          </a:prstGeom>
        </p:spPr>
      </p:pic>
      <p:pic>
        <p:nvPicPr>
          <p:cNvPr id="11" name="Picture 10">
            <a:extLst>
              <a:ext uri="{FF2B5EF4-FFF2-40B4-BE49-F238E27FC236}">
                <a16:creationId xmlns:a16="http://schemas.microsoft.com/office/drawing/2014/main" id="{E8C1E71C-1861-9F45-A186-F11FD49C495C}"/>
              </a:ext>
            </a:extLst>
          </p:cNvPr>
          <p:cNvPicPr>
            <a:picLocks noChangeAspect="1"/>
          </p:cNvPicPr>
          <p:nvPr userDrawn="1"/>
        </p:nvPicPr>
        <p:blipFill>
          <a:blip r:embed="rId3"/>
          <a:stretch>
            <a:fillRect/>
          </a:stretch>
        </p:blipFill>
        <p:spPr>
          <a:xfrm>
            <a:off x="393328" y="6470684"/>
            <a:ext cx="635000" cy="266700"/>
          </a:xfrm>
          <a:prstGeom prst="rect">
            <a:avLst/>
          </a:prstGeom>
        </p:spPr>
      </p:pic>
      <p:pic>
        <p:nvPicPr>
          <p:cNvPr id="8" name="Picture 7">
            <a:extLst>
              <a:ext uri="{FF2B5EF4-FFF2-40B4-BE49-F238E27FC236}">
                <a16:creationId xmlns:a16="http://schemas.microsoft.com/office/drawing/2014/main" id="{B858D417-B086-9348-872D-022467B9991A}"/>
              </a:ext>
            </a:extLst>
          </p:cNvPr>
          <p:cNvPicPr>
            <a:picLocks noChangeAspect="1"/>
          </p:cNvPicPr>
          <p:nvPr userDrawn="1"/>
        </p:nvPicPr>
        <p:blipFill>
          <a:blip r:embed="rId4"/>
          <a:stretch>
            <a:fillRect/>
          </a:stretch>
        </p:blipFill>
        <p:spPr>
          <a:xfrm>
            <a:off x="374068" y="6249214"/>
            <a:ext cx="8772225" cy="68355"/>
          </a:xfrm>
          <a:prstGeom prst="rect">
            <a:avLst/>
          </a:prstGeom>
        </p:spPr>
      </p:pic>
      <p:sp>
        <p:nvSpPr>
          <p:cNvPr id="9" name="Content Placeholder 2">
            <a:extLst>
              <a:ext uri="{FF2B5EF4-FFF2-40B4-BE49-F238E27FC236}">
                <a16:creationId xmlns:a16="http://schemas.microsoft.com/office/drawing/2014/main" id="{3D811092-99D9-0649-B9E0-53D4C84AC27F}"/>
              </a:ext>
            </a:extLst>
          </p:cNvPr>
          <p:cNvSpPr>
            <a:spLocks noGrp="1"/>
          </p:cNvSpPr>
          <p:nvPr>
            <p:ph idx="1" hasCustomPrompt="1"/>
          </p:nvPr>
        </p:nvSpPr>
        <p:spPr>
          <a:xfrm>
            <a:off x="569644" y="2415447"/>
            <a:ext cx="5559730" cy="1398833"/>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5400" b="0" i="0" baseline="0" smtClean="0">
                <a:solidFill>
                  <a:schemeClr val="bg1"/>
                </a:solidFill>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Thank You</a:t>
            </a:r>
          </a:p>
        </p:txBody>
      </p:sp>
    </p:spTree>
    <p:extLst>
      <p:ext uri="{BB962C8B-B14F-4D97-AF65-F5344CB8AC3E}">
        <p14:creationId xmlns:p14="http://schemas.microsoft.com/office/powerpoint/2010/main" val="3288945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hank You / contact detai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3B1C7A7-955E-9E46-80C4-DCE7D301DA65}"/>
              </a:ext>
            </a:extLst>
          </p:cNvPr>
          <p:cNvSpPr/>
          <p:nvPr userDrawn="1"/>
        </p:nvSpPr>
        <p:spPr>
          <a:xfrm>
            <a:off x="-3710" y="0"/>
            <a:ext cx="9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1C7DEA4C-BCF2-7446-B673-9FE2B78F54CF}"/>
              </a:ext>
            </a:extLst>
          </p:cNvPr>
          <p:cNvPicPr>
            <a:picLocks noChangeAspect="1"/>
          </p:cNvPicPr>
          <p:nvPr userDrawn="1"/>
        </p:nvPicPr>
        <p:blipFill>
          <a:blip r:embed="rId2">
            <a:alphaModFix amt="10000"/>
          </a:blip>
          <a:stretch>
            <a:fillRect/>
          </a:stretch>
        </p:blipFill>
        <p:spPr>
          <a:xfrm>
            <a:off x="687656" y="-1359941"/>
            <a:ext cx="8875059" cy="6858000"/>
          </a:xfrm>
          <a:prstGeom prst="rect">
            <a:avLst/>
          </a:prstGeom>
        </p:spPr>
      </p:pic>
      <p:pic>
        <p:nvPicPr>
          <p:cNvPr id="20" name="Picture 19">
            <a:extLst>
              <a:ext uri="{FF2B5EF4-FFF2-40B4-BE49-F238E27FC236}">
                <a16:creationId xmlns:a16="http://schemas.microsoft.com/office/drawing/2014/main" id="{909E8E27-44FF-8843-AE31-BEAB72CD32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13733" y="598486"/>
            <a:ext cx="2202470" cy="1645950"/>
          </a:xfrm>
          <a:prstGeom prst="rect">
            <a:avLst/>
          </a:prstGeom>
        </p:spPr>
      </p:pic>
      <p:pic>
        <p:nvPicPr>
          <p:cNvPr id="11" name="Picture 10">
            <a:extLst>
              <a:ext uri="{FF2B5EF4-FFF2-40B4-BE49-F238E27FC236}">
                <a16:creationId xmlns:a16="http://schemas.microsoft.com/office/drawing/2014/main" id="{F854436D-BA94-BA45-8B3A-ED962BCF613F}"/>
              </a:ext>
            </a:extLst>
          </p:cNvPr>
          <p:cNvPicPr>
            <a:picLocks noChangeAspect="1"/>
          </p:cNvPicPr>
          <p:nvPr userDrawn="1"/>
        </p:nvPicPr>
        <p:blipFill>
          <a:blip r:embed="rId4"/>
          <a:stretch>
            <a:fillRect/>
          </a:stretch>
        </p:blipFill>
        <p:spPr>
          <a:xfrm>
            <a:off x="374068" y="6249214"/>
            <a:ext cx="8772225" cy="68355"/>
          </a:xfrm>
          <a:prstGeom prst="rect">
            <a:avLst/>
          </a:prstGeom>
        </p:spPr>
      </p:pic>
      <p:sp>
        <p:nvSpPr>
          <p:cNvPr id="15" name="Content Placeholder 2">
            <a:extLst>
              <a:ext uri="{FF2B5EF4-FFF2-40B4-BE49-F238E27FC236}">
                <a16:creationId xmlns:a16="http://schemas.microsoft.com/office/drawing/2014/main" id="{FB394ADE-B3A4-D043-89C0-A038A985944F}"/>
              </a:ext>
            </a:extLst>
          </p:cNvPr>
          <p:cNvSpPr>
            <a:spLocks noGrp="1"/>
          </p:cNvSpPr>
          <p:nvPr>
            <p:ph idx="1" hasCustomPrompt="1"/>
          </p:nvPr>
        </p:nvSpPr>
        <p:spPr>
          <a:xfrm>
            <a:off x="569644" y="330680"/>
            <a:ext cx="5559730" cy="1398833"/>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5400" b="0" i="0" baseline="0" smtClean="0">
                <a:solidFill>
                  <a:schemeClr val="bg1"/>
                </a:solidFill>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Thank You</a:t>
            </a:r>
          </a:p>
        </p:txBody>
      </p:sp>
      <p:sp>
        <p:nvSpPr>
          <p:cNvPr id="16" name="Footer Placeholder 4">
            <a:extLst>
              <a:ext uri="{FF2B5EF4-FFF2-40B4-BE49-F238E27FC236}">
                <a16:creationId xmlns:a16="http://schemas.microsoft.com/office/drawing/2014/main" id="{BEBE909E-ADA7-A840-941D-8735DB082865}"/>
              </a:ext>
            </a:extLst>
          </p:cNvPr>
          <p:cNvSpPr txBox="1">
            <a:spLocks/>
          </p:cNvSpPr>
          <p:nvPr userDrawn="1"/>
        </p:nvSpPr>
        <p:spPr>
          <a:xfrm>
            <a:off x="370439" y="6374008"/>
            <a:ext cx="3086100"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cap="all"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i="0" cap="none" baseline="0" dirty="0">
                <a:latin typeface="Raleway" panose="020B0503030101060003" pitchFamily="34" charset="77"/>
              </a:rPr>
              <a:t>oup.vc</a:t>
            </a:r>
          </a:p>
        </p:txBody>
      </p:sp>
      <p:sp>
        <p:nvSpPr>
          <p:cNvPr id="23" name="Content Placeholder 2">
            <a:extLst>
              <a:ext uri="{FF2B5EF4-FFF2-40B4-BE49-F238E27FC236}">
                <a16:creationId xmlns:a16="http://schemas.microsoft.com/office/drawing/2014/main" id="{43692265-A6F8-8240-B1AC-36791A82B0EB}"/>
              </a:ext>
            </a:extLst>
          </p:cNvPr>
          <p:cNvSpPr>
            <a:spLocks noGrp="1"/>
          </p:cNvSpPr>
          <p:nvPr>
            <p:ph idx="10" hasCustomPrompt="1"/>
          </p:nvPr>
        </p:nvSpPr>
        <p:spPr>
          <a:xfrm>
            <a:off x="569644" y="2390038"/>
            <a:ext cx="7886700" cy="212463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i="0" baseline="0" smtClean="0">
                <a:solidFill>
                  <a:schemeClr val="accent2"/>
                </a:solidFill>
                <a:effectLst/>
                <a:latin typeface="Raleway" panose="020B0503030101060003" pitchFamily="34" charset="77"/>
              </a:defRPr>
            </a:lvl1pPr>
            <a:lvl2pPr algn="l">
              <a:defRPr sz="1800" baseline="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a:t>
            </a:r>
            <a:r>
              <a:rPr lang="en-US" dirty="0" err="1"/>
              <a:t>ipsom</a:t>
            </a:r>
            <a:endParaRPr lang="en-US" dirty="0"/>
          </a:p>
          <a:p>
            <a:pPr lvl="1"/>
            <a:r>
              <a:rPr lang="en-US" dirty="0" err="1"/>
              <a:t>Praesent</a:t>
            </a:r>
            <a:r>
              <a:rPr lang="en-US" dirty="0"/>
              <a:t> </a:t>
            </a:r>
            <a:r>
              <a:rPr lang="en-US" dirty="0" err="1"/>
              <a:t>quis</a:t>
            </a:r>
            <a:r>
              <a:rPr lang="en-US" dirty="0"/>
              <a:t> </a:t>
            </a:r>
            <a:r>
              <a:rPr lang="en-US" dirty="0" err="1"/>
              <a:t>volutpat</a:t>
            </a:r>
            <a:r>
              <a:rPr lang="en-US" dirty="0"/>
              <a:t> ex, vitae </a:t>
            </a:r>
            <a:r>
              <a:rPr lang="en-US" dirty="0" err="1"/>
              <a:t>dapibus</a:t>
            </a:r>
            <a:r>
              <a:rPr lang="en-US" dirty="0"/>
              <a:t> </a:t>
            </a:r>
            <a:r>
              <a:rPr lang="en-US" dirty="0" err="1"/>
              <a:t>mauris</a:t>
            </a:r>
            <a:r>
              <a:rPr lang="en-US" dirty="0"/>
              <a:t>. Morbi </a:t>
            </a:r>
            <a:r>
              <a:rPr lang="en-US" dirty="0" err="1"/>
              <a:t>imperdiet</a:t>
            </a:r>
            <a:r>
              <a:rPr lang="en-US" dirty="0"/>
              <a:t> </a:t>
            </a:r>
            <a:r>
              <a:rPr lang="en-US" dirty="0" err="1"/>
              <a:t>nibh</a:t>
            </a:r>
            <a:r>
              <a:rPr lang="en-US" dirty="0"/>
              <a:t> </a:t>
            </a:r>
            <a:r>
              <a:rPr lang="en-US" dirty="0" err="1"/>
              <a:t>eget</a:t>
            </a:r>
            <a:r>
              <a:rPr lang="en-US" dirty="0"/>
              <a:t> </a:t>
            </a:r>
            <a:r>
              <a:rPr lang="en-US" dirty="0" err="1"/>
              <a:t>tortor</a:t>
            </a:r>
            <a:r>
              <a:rPr lang="en-US" dirty="0"/>
              <a:t> </a:t>
            </a:r>
            <a:r>
              <a:rPr lang="en-US" dirty="0" err="1"/>
              <a:t>lobortis</a:t>
            </a:r>
            <a:r>
              <a:rPr lang="en-US" dirty="0"/>
              <a:t> </a:t>
            </a:r>
            <a:r>
              <a:rPr lang="en-US" dirty="0" err="1"/>
              <a:t>blandit</a:t>
            </a:r>
            <a:r>
              <a:rPr lang="en-US" dirty="0"/>
              <a:t>. </a:t>
            </a:r>
            <a:r>
              <a:rPr lang="en-US" dirty="0" err="1"/>
              <a:t>Nullam</a:t>
            </a:r>
            <a:r>
              <a:rPr lang="en-US" dirty="0"/>
              <a:t> pulvinar, libero a </a:t>
            </a:r>
            <a:r>
              <a:rPr lang="en-US" dirty="0" err="1"/>
              <a:t>pretium</a:t>
            </a:r>
            <a:r>
              <a:rPr lang="en-US" dirty="0"/>
              <a:t> pharetra, </a:t>
            </a:r>
            <a:r>
              <a:rPr lang="en-US" dirty="0" err="1"/>
              <a:t>nunc</a:t>
            </a:r>
            <a:r>
              <a:rPr lang="en-US" dirty="0"/>
              <a:t> ex </a:t>
            </a:r>
            <a:r>
              <a:rPr lang="en-US" dirty="0" err="1"/>
              <a:t>rhoncus</a:t>
            </a:r>
            <a:r>
              <a:rPr lang="en-US" dirty="0"/>
              <a:t> </a:t>
            </a:r>
            <a:r>
              <a:rPr lang="en-US" dirty="0" err="1"/>
              <a:t>nunc</a:t>
            </a:r>
            <a:r>
              <a:rPr lang="en-US" dirty="0"/>
              <a:t>, </a:t>
            </a:r>
            <a:r>
              <a:rPr lang="en-US" dirty="0" err="1"/>
              <a:t>quis</a:t>
            </a:r>
            <a:r>
              <a:rPr lang="en-US" dirty="0"/>
              <a:t> fermentum </a:t>
            </a:r>
            <a:r>
              <a:rPr lang="en-US" dirty="0" err="1"/>
              <a:t>nibh</a:t>
            </a:r>
            <a:r>
              <a:rPr lang="en-US" dirty="0"/>
              <a:t> </a:t>
            </a:r>
            <a:r>
              <a:rPr lang="en-US" dirty="0" err="1"/>
              <a:t>nunc</a:t>
            </a:r>
            <a:r>
              <a:rPr lang="en-US" dirty="0"/>
              <a:t> </a:t>
            </a:r>
            <a:r>
              <a:rPr lang="en-US" dirty="0" err="1"/>
              <a:t>vel</a:t>
            </a:r>
            <a:r>
              <a:rPr lang="en-US" dirty="0"/>
              <a:t> </a:t>
            </a:r>
            <a:r>
              <a:rPr lang="en-US" dirty="0" err="1"/>
              <a:t>orci</a:t>
            </a:r>
            <a:r>
              <a:rPr lang="en-US" dirty="0"/>
              <a:t>. Duis </a:t>
            </a:r>
            <a:r>
              <a:rPr lang="en-US" dirty="0" err="1"/>
              <a:t>sagittis</a:t>
            </a:r>
            <a:r>
              <a:rPr lang="en-US" dirty="0"/>
              <a:t> </a:t>
            </a:r>
            <a:r>
              <a:rPr lang="en-US" dirty="0" err="1"/>
              <a:t>viverra</a:t>
            </a:r>
            <a:r>
              <a:rPr lang="en-US" dirty="0"/>
              <a:t> ipsum, non </a:t>
            </a:r>
            <a:r>
              <a:rPr lang="en-US" dirty="0" err="1"/>
              <a:t>auctor</a:t>
            </a:r>
            <a:r>
              <a:rPr lang="en-US" dirty="0"/>
              <a:t> </a:t>
            </a:r>
            <a:r>
              <a:rPr lang="en-US" dirty="0" err="1"/>
              <a:t>diam</a:t>
            </a:r>
            <a:r>
              <a:rPr lang="en-US" dirty="0"/>
              <a:t> </a:t>
            </a:r>
            <a:r>
              <a:rPr lang="en-US" dirty="0" err="1"/>
              <a:t>mollis</a:t>
            </a:r>
            <a:r>
              <a:rPr lang="en-US" dirty="0"/>
              <a:t> </a:t>
            </a:r>
            <a:r>
              <a:rPr lang="en-US" dirty="0" err="1"/>
              <a:t>quis</a:t>
            </a:r>
            <a:r>
              <a:rPr lang="en-US" dirty="0"/>
              <a:t>. </a:t>
            </a:r>
          </a:p>
        </p:txBody>
      </p:sp>
      <p:sp>
        <p:nvSpPr>
          <p:cNvPr id="24" name="Content Placeholder 2">
            <a:extLst>
              <a:ext uri="{FF2B5EF4-FFF2-40B4-BE49-F238E27FC236}">
                <a16:creationId xmlns:a16="http://schemas.microsoft.com/office/drawing/2014/main" id="{4745CB95-ED47-E746-AB66-FAEB169F4167}"/>
              </a:ext>
            </a:extLst>
          </p:cNvPr>
          <p:cNvSpPr>
            <a:spLocks noGrp="1"/>
          </p:cNvSpPr>
          <p:nvPr>
            <p:ph idx="11" hasCustomPrompt="1"/>
          </p:nvPr>
        </p:nvSpPr>
        <p:spPr>
          <a:xfrm>
            <a:off x="569644" y="4711825"/>
            <a:ext cx="5559730" cy="2124632"/>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0" i="0" baseline="0">
                <a:solidFill>
                  <a:schemeClr val="bg1"/>
                </a:solidFill>
                <a:effectLst/>
                <a:latin typeface="Raleway" panose="020B0503030101060003" pitchFamily="34" charset="77"/>
              </a:defRPr>
            </a:lvl1pPr>
            <a:lvl2pPr algn="l">
              <a:defRPr sz="140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r>
              <a:rPr lang="en-US" dirty="0"/>
              <a:t>, title that maybe long  |  </a:t>
            </a:r>
            <a:r>
              <a:rPr lang="en-US" dirty="0" err="1"/>
              <a:t>name@oupvc.com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r>
              <a:rPr lang="en-US" dirty="0"/>
              <a:t>, title that maybe long  |  </a:t>
            </a:r>
            <a:r>
              <a:rPr lang="en-US" dirty="0" err="1"/>
              <a:t>name@oupvc.com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r>
              <a:rPr lang="en-US" dirty="0"/>
              <a:t>, title that maybe long  |  </a:t>
            </a:r>
            <a:r>
              <a:rPr lang="en-US" dirty="0" err="1"/>
              <a:t>name@oupvc.com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r>
              <a:rPr lang="en-US" dirty="0"/>
              <a:t>, title that maybe long  |  </a:t>
            </a:r>
            <a:r>
              <a:rPr lang="en-US" dirty="0" err="1"/>
              <a:t>name@oupvc.com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5" name="Content Placeholder 2">
            <a:extLst>
              <a:ext uri="{FF2B5EF4-FFF2-40B4-BE49-F238E27FC236}">
                <a16:creationId xmlns:a16="http://schemas.microsoft.com/office/drawing/2014/main" id="{EA6CB5F5-CC71-484A-8480-08D0BFD4E8DE}"/>
              </a:ext>
            </a:extLst>
          </p:cNvPr>
          <p:cNvSpPr>
            <a:spLocks noGrp="1"/>
          </p:cNvSpPr>
          <p:nvPr>
            <p:ph idx="12" hasCustomPrompt="1"/>
          </p:nvPr>
        </p:nvSpPr>
        <p:spPr>
          <a:xfrm>
            <a:off x="6678344" y="4711825"/>
            <a:ext cx="2186256" cy="173043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0" i="0" baseline="0">
                <a:solidFill>
                  <a:schemeClr val="bg1"/>
                </a:solidFill>
                <a:effectLst/>
                <a:latin typeface="Raleway" panose="020B0503030101060003" pitchFamily="34" charset="77"/>
              </a:defRPr>
            </a:lvl1pPr>
            <a:lvl2pPr algn="l">
              <a:defRPr sz="140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Address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50 Monument Rd, Suite 201 </a:t>
            </a:r>
            <a:r>
              <a:rPr lang="en-US" dirty="0" err="1"/>
              <a:t>Bala</a:t>
            </a:r>
            <a:r>
              <a:rPr lang="en-US" dirty="0"/>
              <a:t> Cynwyd, PA 19004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484.434.2255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oupvc.com</a:t>
            </a:r>
            <a:endParaRPr lang="en-US" dirty="0"/>
          </a:p>
        </p:txBody>
      </p:sp>
    </p:spTree>
    <p:extLst>
      <p:ext uri="{BB962C8B-B14F-4D97-AF65-F5344CB8AC3E}">
        <p14:creationId xmlns:p14="http://schemas.microsoft.com/office/powerpoint/2010/main" val="1583682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hank You / contact detai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3B1C7A7-955E-9E46-80C4-DCE7D301DA65}"/>
              </a:ext>
            </a:extLst>
          </p:cNvPr>
          <p:cNvSpPr/>
          <p:nvPr userDrawn="1"/>
        </p:nvSpPr>
        <p:spPr>
          <a:xfrm>
            <a:off x="0" y="0"/>
            <a:ext cx="9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C7DEA4C-BCF2-7446-B673-9FE2B78F54CF}"/>
              </a:ext>
            </a:extLst>
          </p:cNvPr>
          <p:cNvPicPr>
            <a:picLocks noChangeAspect="1"/>
          </p:cNvPicPr>
          <p:nvPr userDrawn="1"/>
        </p:nvPicPr>
        <p:blipFill>
          <a:blip r:embed="rId2">
            <a:alphaModFix amt="10000"/>
          </a:blip>
          <a:stretch>
            <a:fillRect/>
          </a:stretch>
        </p:blipFill>
        <p:spPr>
          <a:xfrm>
            <a:off x="691366" y="-1359941"/>
            <a:ext cx="8875059" cy="6858000"/>
          </a:xfrm>
          <a:prstGeom prst="rect">
            <a:avLst/>
          </a:prstGeom>
        </p:spPr>
      </p:pic>
      <p:pic>
        <p:nvPicPr>
          <p:cNvPr id="9" name="Picture 8">
            <a:extLst>
              <a:ext uri="{FF2B5EF4-FFF2-40B4-BE49-F238E27FC236}">
                <a16:creationId xmlns:a16="http://schemas.microsoft.com/office/drawing/2014/main" id="{BE918BD8-A67A-ED46-B1AA-A73BD9DD38BD}"/>
              </a:ext>
            </a:extLst>
          </p:cNvPr>
          <p:cNvPicPr>
            <a:picLocks noChangeAspect="1"/>
          </p:cNvPicPr>
          <p:nvPr userDrawn="1"/>
        </p:nvPicPr>
        <p:blipFill>
          <a:blip r:embed="rId3"/>
          <a:stretch>
            <a:fillRect/>
          </a:stretch>
        </p:blipFill>
        <p:spPr>
          <a:xfrm>
            <a:off x="393328" y="6470684"/>
            <a:ext cx="635000" cy="266700"/>
          </a:xfrm>
          <a:prstGeom prst="rect">
            <a:avLst/>
          </a:prstGeom>
        </p:spPr>
      </p:pic>
      <p:sp>
        <p:nvSpPr>
          <p:cNvPr id="12" name="Content Placeholder 2">
            <a:extLst>
              <a:ext uri="{FF2B5EF4-FFF2-40B4-BE49-F238E27FC236}">
                <a16:creationId xmlns:a16="http://schemas.microsoft.com/office/drawing/2014/main" id="{146ABFD1-97B4-BD4A-85E8-A61E028EFAF9}"/>
              </a:ext>
            </a:extLst>
          </p:cNvPr>
          <p:cNvSpPr>
            <a:spLocks noGrp="1"/>
          </p:cNvSpPr>
          <p:nvPr>
            <p:ph idx="10" hasCustomPrompt="1"/>
          </p:nvPr>
        </p:nvSpPr>
        <p:spPr>
          <a:xfrm>
            <a:off x="569644" y="2390038"/>
            <a:ext cx="7886700" cy="212463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i="0" baseline="0" smtClean="0">
                <a:solidFill>
                  <a:schemeClr val="accent2"/>
                </a:solidFill>
                <a:effectLst/>
                <a:latin typeface="Raleway" panose="020B0503030101060003" pitchFamily="34" charset="77"/>
              </a:defRPr>
            </a:lvl1pPr>
            <a:lvl2pPr algn="l">
              <a:defRPr sz="1800" baseline="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a:t>
            </a:r>
            <a:r>
              <a:rPr lang="en-US" dirty="0" err="1"/>
              <a:t>ipsom</a:t>
            </a:r>
            <a:endParaRPr lang="en-US" dirty="0"/>
          </a:p>
          <a:p>
            <a:pPr lvl="1"/>
            <a:r>
              <a:rPr lang="en-US" dirty="0" err="1"/>
              <a:t>Praesent</a:t>
            </a:r>
            <a:r>
              <a:rPr lang="en-US" dirty="0"/>
              <a:t> </a:t>
            </a:r>
            <a:r>
              <a:rPr lang="en-US" dirty="0" err="1"/>
              <a:t>quis</a:t>
            </a:r>
            <a:r>
              <a:rPr lang="en-US" dirty="0"/>
              <a:t> </a:t>
            </a:r>
            <a:r>
              <a:rPr lang="en-US" dirty="0" err="1"/>
              <a:t>volutpat</a:t>
            </a:r>
            <a:r>
              <a:rPr lang="en-US" dirty="0"/>
              <a:t> ex, vitae </a:t>
            </a:r>
            <a:r>
              <a:rPr lang="en-US" dirty="0" err="1"/>
              <a:t>dapibus</a:t>
            </a:r>
            <a:r>
              <a:rPr lang="en-US" dirty="0"/>
              <a:t> </a:t>
            </a:r>
            <a:r>
              <a:rPr lang="en-US" dirty="0" err="1"/>
              <a:t>mauris</a:t>
            </a:r>
            <a:r>
              <a:rPr lang="en-US" dirty="0"/>
              <a:t>. Morbi </a:t>
            </a:r>
            <a:r>
              <a:rPr lang="en-US" dirty="0" err="1"/>
              <a:t>imperdiet</a:t>
            </a:r>
            <a:r>
              <a:rPr lang="en-US" dirty="0"/>
              <a:t> </a:t>
            </a:r>
            <a:r>
              <a:rPr lang="en-US" dirty="0" err="1"/>
              <a:t>nibh</a:t>
            </a:r>
            <a:r>
              <a:rPr lang="en-US" dirty="0"/>
              <a:t> </a:t>
            </a:r>
            <a:r>
              <a:rPr lang="en-US" dirty="0" err="1"/>
              <a:t>eget</a:t>
            </a:r>
            <a:r>
              <a:rPr lang="en-US" dirty="0"/>
              <a:t> </a:t>
            </a:r>
            <a:r>
              <a:rPr lang="en-US" dirty="0" err="1"/>
              <a:t>tortor</a:t>
            </a:r>
            <a:r>
              <a:rPr lang="en-US" dirty="0"/>
              <a:t> </a:t>
            </a:r>
            <a:r>
              <a:rPr lang="en-US" dirty="0" err="1"/>
              <a:t>lobortis</a:t>
            </a:r>
            <a:r>
              <a:rPr lang="en-US" dirty="0"/>
              <a:t> </a:t>
            </a:r>
            <a:r>
              <a:rPr lang="en-US" dirty="0" err="1"/>
              <a:t>blandit</a:t>
            </a:r>
            <a:r>
              <a:rPr lang="en-US" dirty="0"/>
              <a:t>. </a:t>
            </a:r>
            <a:r>
              <a:rPr lang="en-US" dirty="0" err="1"/>
              <a:t>Nullam</a:t>
            </a:r>
            <a:r>
              <a:rPr lang="en-US" dirty="0"/>
              <a:t> pulvinar, libero a </a:t>
            </a:r>
            <a:r>
              <a:rPr lang="en-US" dirty="0" err="1"/>
              <a:t>pretium</a:t>
            </a:r>
            <a:r>
              <a:rPr lang="en-US" dirty="0"/>
              <a:t> pharetra, </a:t>
            </a:r>
            <a:r>
              <a:rPr lang="en-US" dirty="0" err="1"/>
              <a:t>nunc</a:t>
            </a:r>
            <a:r>
              <a:rPr lang="en-US" dirty="0"/>
              <a:t> ex </a:t>
            </a:r>
            <a:r>
              <a:rPr lang="en-US" dirty="0" err="1"/>
              <a:t>rhoncus</a:t>
            </a:r>
            <a:r>
              <a:rPr lang="en-US" dirty="0"/>
              <a:t> </a:t>
            </a:r>
            <a:r>
              <a:rPr lang="en-US" dirty="0" err="1"/>
              <a:t>nunc</a:t>
            </a:r>
            <a:r>
              <a:rPr lang="en-US" dirty="0"/>
              <a:t>, </a:t>
            </a:r>
            <a:r>
              <a:rPr lang="en-US" dirty="0" err="1"/>
              <a:t>quis</a:t>
            </a:r>
            <a:r>
              <a:rPr lang="en-US" dirty="0"/>
              <a:t> fermentum </a:t>
            </a:r>
            <a:r>
              <a:rPr lang="en-US" dirty="0" err="1"/>
              <a:t>nibh</a:t>
            </a:r>
            <a:r>
              <a:rPr lang="en-US" dirty="0"/>
              <a:t> </a:t>
            </a:r>
            <a:r>
              <a:rPr lang="en-US" dirty="0" err="1"/>
              <a:t>nunc</a:t>
            </a:r>
            <a:r>
              <a:rPr lang="en-US" dirty="0"/>
              <a:t> </a:t>
            </a:r>
            <a:r>
              <a:rPr lang="en-US" dirty="0" err="1"/>
              <a:t>vel</a:t>
            </a:r>
            <a:r>
              <a:rPr lang="en-US" dirty="0"/>
              <a:t> </a:t>
            </a:r>
            <a:r>
              <a:rPr lang="en-US" dirty="0" err="1"/>
              <a:t>orci</a:t>
            </a:r>
            <a:r>
              <a:rPr lang="en-US" dirty="0"/>
              <a:t>. Duis </a:t>
            </a:r>
            <a:r>
              <a:rPr lang="en-US" dirty="0" err="1"/>
              <a:t>sagittis</a:t>
            </a:r>
            <a:r>
              <a:rPr lang="en-US" dirty="0"/>
              <a:t> </a:t>
            </a:r>
            <a:r>
              <a:rPr lang="en-US" dirty="0" err="1"/>
              <a:t>viverra</a:t>
            </a:r>
            <a:r>
              <a:rPr lang="en-US" dirty="0"/>
              <a:t> ipsum, non </a:t>
            </a:r>
            <a:r>
              <a:rPr lang="en-US" dirty="0" err="1"/>
              <a:t>auctor</a:t>
            </a:r>
            <a:r>
              <a:rPr lang="en-US" dirty="0"/>
              <a:t> </a:t>
            </a:r>
            <a:r>
              <a:rPr lang="en-US" dirty="0" err="1"/>
              <a:t>diam</a:t>
            </a:r>
            <a:r>
              <a:rPr lang="en-US" dirty="0"/>
              <a:t> </a:t>
            </a:r>
            <a:r>
              <a:rPr lang="en-US" dirty="0" err="1"/>
              <a:t>mollis</a:t>
            </a:r>
            <a:r>
              <a:rPr lang="en-US" dirty="0"/>
              <a:t> </a:t>
            </a:r>
            <a:r>
              <a:rPr lang="en-US" dirty="0" err="1"/>
              <a:t>quis</a:t>
            </a:r>
            <a:r>
              <a:rPr lang="en-US" dirty="0"/>
              <a:t>. </a:t>
            </a:r>
          </a:p>
        </p:txBody>
      </p:sp>
      <p:sp>
        <p:nvSpPr>
          <p:cNvPr id="13" name="Content Placeholder 2">
            <a:extLst>
              <a:ext uri="{FF2B5EF4-FFF2-40B4-BE49-F238E27FC236}">
                <a16:creationId xmlns:a16="http://schemas.microsoft.com/office/drawing/2014/main" id="{EA4AB6EF-C061-4247-9635-BD0DB2019212}"/>
              </a:ext>
            </a:extLst>
          </p:cNvPr>
          <p:cNvSpPr>
            <a:spLocks noGrp="1"/>
          </p:cNvSpPr>
          <p:nvPr>
            <p:ph idx="11" hasCustomPrompt="1"/>
          </p:nvPr>
        </p:nvSpPr>
        <p:spPr>
          <a:xfrm>
            <a:off x="569644" y="4711825"/>
            <a:ext cx="5559730" cy="2124632"/>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0" i="0" baseline="0">
                <a:solidFill>
                  <a:schemeClr val="bg1"/>
                </a:solidFill>
                <a:effectLst/>
                <a:latin typeface="Raleway" panose="020B0503030101060003" pitchFamily="34" charset="77"/>
              </a:defRPr>
            </a:lvl1pPr>
            <a:lvl2pPr algn="l">
              <a:defRPr sz="140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r>
              <a:rPr lang="en-US" dirty="0"/>
              <a:t>, title that maybe long  |  </a:t>
            </a:r>
            <a:r>
              <a:rPr lang="en-US" dirty="0" err="1"/>
              <a:t>name@oupvc.com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r>
              <a:rPr lang="en-US" dirty="0"/>
              <a:t>, title that maybe long  |  </a:t>
            </a:r>
            <a:r>
              <a:rPr lang="en-US" dirty="0" err="1"/>
              <a:t>name@oupvc.com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r>
              <a:rPr lang="en-US" dirty="0"/>
              <a:t>, title that maybe long  |  </a:t>
            </a:r>
            <a:r>
              <a:rPr lang="en-US" dirty="0" err="1"/>
              <a:t>name@oupvc.com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r>
              <a:rPr lang="en-US" dirty="0"/>
              <a:t>, title that maybe long  |  </a:t>
            </a:r>
            <a:r>
              <a:rPr lang="en-US" dirty="0" err="1"/>
              <a:t>name@oupvc.com</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4" name="Content Placeholder 2">
            <a:extLst>
              <a:ext uri="{FF2B5EF4-FFF2-40B4-BE49-F238E27FC236}">
                <a16:creationId xmlns:a16="http://schemas.microsoft.com/office/drawing/2014/main" id="{EF07A40A-F5B1-5C41-BD2B-52981E5DB09E}"/>
              </a:ext>
            </a:extLst>
          </p:cNvPr>
          <p:cNvSpPr>
            <a:spLocks noGrp="1"/>
          </p:cNvSpPr>
          <p:nvPr>
            <p:ph idx="12" hasCustomPrompt="1"/>
          </p:nvPr>
        </p:nvSpPr>
        <p:spPr>
          <a:xfrm>
            <a:off x="6678344" y="4711825"/>
            <a:ext cx="2186256" cy="173043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0" i="0" baseline="0">
                <a:solidFill>
                  <a:schemeClr val="bg1"/>
                </a:solidFill>
                <a:effectLst/>
                <a:latin typeface="Raleway" panose="020B0503030101060003" pitchFamily="34" charset="77"/>
              </a:defRPr>
            </a:lvl1pPr>
            <a:lvl2pPr algn="l">
              <a:defRPr sz="140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Address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50 Monument Rd, Suite 201 </a:t>
            </a:r>
            <a:r>
              <a:rPr lang="en-US" dirty="0" err="1"/>
              <a:t>Bala</a:t>
            </a:r>
            <a:r>
              <a:rPr lang="en-US" dirty="0"/>
              <a:t> Cynwyd, PA 19004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484.434.2255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oupvc.com</a:t>
            </a:r>
            <a:endParaRPr lang="en-US" dirty="0"/>
          </a:p>
        </p:txBody>
      </p:sp>
      <p:pic>
        <p:nvPicPr>
          <p:cNvPr id="10" name="Picture 9">
            <a:extLst>
              <a:ext uri="{FF2B5EF4-FFF2-40B4-BE49-F238E27FC236}">
                <a16:creationId xmlns:a16="http://schemas.microsoft.com/office/drawing/2014/main" id="{05062C60-04A3-4841-AD89-3235ABBFFE43}"/>
              </a:ext>
            </a:extLst>
          </p:cNvPr>
          <p:cNvPicPr>
            <a:picLocks noChangeAspect="1"/>
          </p:cNvPicPr>
          <p:nvPr userDrawn="1"/>
        </p:nvPicPr>
        <p:blipFill>
          <a:blip r:embed="rId4"/>
          <a:stretch>
            <a:fillRect/>
          </a:stretch>
        </p:blipFill>
        <p:spPr>
          <a:xfrm>
            <a:off x="374068" y="6249214"/>
            <a:ext cx="8772225" cy="68355"/>
          </a:xfrm>
          <a:prstGeom prst="rect">
            <a:avLst/>
          </a:prstGeom>
        </p:spPr>
      </p:pic>
      <p:sp>
        <p:nvSpPr>
          <p:cNvPr id="15" name="Content Placeholder 2">
            <a:extLst>
              <a:ext uri="{FF2B5EF4-FFF2-40B4-BE49-F238E27FC236}">
                <a16:creationId xmlns:a16="http://schemas.microsoft.com/office/drawing/2014/main" id="{4C8783D2-3D08-1844-844E-81DA125DA606}"/>
              </a:ext>
            </a:extLst>
          </p:cNvPr>
          <p:cNvSpPr>
            <a:spLocks noGrp="1"/>
          </p:cNvSpPr>
          <p:nvPr>
            <p:ph idx="1" hasCustomPrompt="1"/>
          </p:nvPr>
        </p:nvSpPr>
        <p:spPr>
          <a:xfrm>
            <a:off x="569644" y="330680"/>
            <a:ext cx="5559730" cy="1398833"/>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5400" b="0" i="0" baseline="0" smtClean="0">
                <a:solidFill>
                  <a:schemeClr val="bg1"/>
                </a:solidFill>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Thank You</a:t>
            </a:r>
          </a:p>
        </p:txBody>
      </p:sp>
    </p:spTree>
    <p:extLst>
      <p:ext uri="{BB962C8B-B14F-4D97-AF65-F5344CB8AC3E}">
        <p14:creationId xmlns:p14="http://schemas.microsoft.com/office/powerpoint/2010/main" val="2841147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General content slide title</a:t>
            </a:r>
          </a:p>
        </p:txBody>
      </p:sp>
      <p:sp>
        <p:nvSpPr>
          <p:cNvPr id="3" name="Content Placeholder 2"/>
          <p:cNvSpPr>
            <a:spLocks noGrp="1"/>
          </p:cNvSpPr>
          <p:nvPr>
            <p:ph idx="1" hasCustomPrompt="1"/>
          </p:nvPr>
        </p:nvSpPr>
        <p:spPr>
          <a:xfrm>
            <a:off x="461174" y="1269233"/>
            <a:ext cx="7886700" cy="43513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i="0" baseline="0">
                <a:effectLst/>
                <a:latin typeface="Raleway" panose="020B0503030101060003" pitchFamily="34" charset="77"/>
              </a:defRPr>
            </a:lvl1pPr>
            <a:lvl2pPr>
              <a:defRPr sz="1600" baseline="0">
                <a:solidFill>
                  <a:schemeClr val="accent2"/>
                </a:solidFill>
              </a:defRPr>
            </a:lvl2pPr>
            <a:lvl3pPr>
              <a:defRPr sz="1400" baseline="0">
                <a:solidFill>
                  <a:schemeClr val="accent2"/>
                </a:solidFill>
              </a:defRPr>
            </a:lvl3pPr>
            <a:lvl4pPr>
              <a:defRPr sz="1200" baseline="0">
                <a:solidFill>
                  <a:schemeClr val="accent2"/>
                </a:solidFill>
              </a:defRPr>
            </a:lvl4pPr>
            <a:lvl5pPr>
              <a:defRPr sz="1000" b="0" i="1" baseline="0">
                <a:solidFill>
                  <a:schemeClr val="accent2"/>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Praesent</a:t>
            </a:r>
            <a:r>
              <a:rPr lang="en-US" dirty="0"/>
              <a:t> </a:t>
            </a:r>
            <a:r>
              <a:rPr lang="en-US" dirty="0" err="1"/>
              <a:t>quis</a:t>
            </a:r>
            <a:r>
              <a:rPr lang="en-US" dirty="0"/>
              <a:t> </a:t>
            </a:r>
            <a:r>
              <a:rPr lang="en-US" dirty="0" err="1"/>
              <a:t>volutpat</a:t>
            </a:r>
            <a:r>
              <a:rPr lang="en-US" dirty="0"/>
              <a:t> ex, vitae </a:t>
            </a:r>
            <a:r>
              <a:rPr lang="en-US" dirty="0" err="1"/>
              <a:t>dapibus</a:t>
            </a:r>
            <a:r>
              <a:rPr lang="en-US" dirty="0"/>
              <a:t> </a:t>
            </a:r>
            <a:r>
              <a:rPr lang="en-US" dirty="0" err="1"/>
              <a:t>mauris</a:t>
            </a:r>
            <a:r>
              <a:rPr lang="en-US" dirty="0"/>
              <a:t>. Morbi </a:t>
            </a:r>
            <a:r>
              <a:rPr lang="en-US" dirty="0" err="1"/>
              <a:t>imperdiet</a:t>
            </a:r>
            <a:r>
              <a:rPr lang="en-US" dirty="0"/>
              <a:t> </a:t>
            </a:r>
            <a:r>
              <a:rPr lang="en-US" dirty="0" err="1"/>
              <a:t>nibh</a:t>
            </a:r>
            <a:r>
              <a:rPr lang="en-US" dirty="0"/>
              <a:t> </a:t>
            </a:r>
            <a:r>
              <a:rPr lang="en-US" dirty="0" err="1"/>
              <a:t>eget</a:t>
            </a:r>
            <a:r>
              <a:rPr lang="en-US" dirty="0"/>
              <a:t> </a:t>
            </a:r>
            <a:r>
              <a:rPr lang="en-US" dirty="0" err="1"/>
              <a:t>tortor</a:t>
            </a:r>
            <a:r>
              <a:rPr lang="en-US" dirty="0"/>
              <a:t> </a:t>
            </a:r>
            <a:r>
              <a:rPr lang="en-US" dirty="0" err="1"/>
              <a:t>lobortis</a:t>
            </a:r>
            <a:r>
              <a:rPr lang="en-US" dirty="0"/>
              <a:t> </a:t>
            </a:r>
            <a:r>
              <a:rPr lang="en-US" dirty="0" err="1"/>
              <a:t>blandit</a:t>
            </a:r>
            <a:r>
              <a:rPr lang="en-US" dirty="0"/>
              <a:t>. </a:t>
            </a:r>
            <a:r>
              <a:rPr lang="en-US" dirty="0" err="1"/>
              <a:t>Nullam</a:t>
            </a:r>
            <a:r>
              <a:rPr lang="en-US" dirty="0"/>
              <a:t> pulvinar, libero a </a:t>
            </a:r>
            <a:r>
              <a:rPr lang="en-US" dirty="0" err="1"/>
              <a:t>pretium</a:t>
            </a:r>
            <a:r>
              <a:rPr lang="en-US" dirty="0"/>
              <a:t> pharetra, </a:t>
            </a:r>
            <a:r>
              <a:rPr lang="en-US" dirty="0" err="1"/>
              <a:t>nunc</a:t>
            </a:r>
            <a:r>
              <a:rPr lang="en-US" dirty="0"/>
              <a:t> ex </a:t>
            </a:r>
            <a:r>
              <a:rPr lang="en-US" dirty="0" err="1"/>
              <a:t>rhoncus</a:t>
            </a:r>
            <a:r>
              <a:rPr lang="en-US" dirty="0"/>
              <a:t> </a:t>
            </a:r>
            <a:r>
              <a:rPr lang="en-US" dirty="0" err="1"/>
              <a:t>nunc</a:t>
            </a:r>
            <a:r>
              <a:rPr lang="en-US" dirty="0"/>
              <a:t>, </a:t>
            </a:r>
            <a:r>
              <a:rPr lang="en-US" dirty="0" err="1"/>
              <a:t>quis</a:t>
            </a:r>
            <a:r>
              <a:rPr lang="en-US" dirty="0"/>
              <a:t> fermentum </a:t>
            </a:r>
            <a:r>
              <a:rPr lang="en-US" dirty="0" err="1"/>
              <a:t>nibh</a:t>
            </a:r>
            <a:r>
              <a:rPr lang="en-US" dirty="0"/>
              <a:t> </a:t>
            </a:r>
            <a:r>
              <a:rPr lang="en-US" dirty="0" err="1"/>
              <a:t>nunc</a:t>
            </a:r>
            <a:r>
              <a:rPr lang="en-US" dirty="0"/>
              <a:t> </a:t>
            </a:r>
            <a:r>
              <a:rPr lang="en-US" dirty="0" err="1"/>
              <a:t>vel</a:t>
            </a:r>
            <a:r>
              <a:rPr lang="en-US" dirty="0"/>
              <a:t> </a:t>
            </a:r>
            <a:r>
              <a:rPr lang="en-US" dirty="0" err="1"/>
              <a:t>orci</a:t>
            </a:r>
            <a:r>
              <a:rPr lang="en-US" dirty="0"/>
              <a: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7614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adran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Quadrant slide title</a:t>
            </a:r>
          </a:p>
        </p:txBody>
      </p:sp>
      <p:sp>
        <p:nvSpPr>
          <p:cNvPr id="12" name="TextBox 11">
            <a:extLst>
              <a:ext uri="{FF2B5EF4-FFF2-40B4-BE49-F238E27FC236}">
                <a16:creationId xmlns:a16="http://schemas.microsoft.com/office/drawing/2014/main" id="{0BADECB8-179A-DD44-99DD-DDA7A32BF76E}"/>
              </a:ext>
            </a:extLst>
          </p:cNvPr>
          <p:cNvSpPr txBox="1"/>
          <p:nvPr userDrawn="1"/>
        </p:nvSpPr>
        <p:spPr>
          <a:xfrm>
            <a:off x="461172" y="1534601"/>
            <a:ext cx="485997" cy="523220"/>
          </a:xfrm>
          <a:prstGeom prst="rect">
            <a:avLst/>
          </a:prstGeom>
          <a:noFill/>
        </p:spPr>
        <p:txBody>
          <a:bodyPr wrap="square" rtlCol="0">
            <a:spAutoFit/>
          </a:bodyPr>
          <a:lstStyle/>
          <a:p>
            <a:r>
              <a:rPr lang="en-US" sz="2800" baseline="0" dirty="0">
                <a:solidFill>
                  <a:schemeClr val="accent1"/>
                </a:solidFill>
                <a:latin typeface="Raleway" panose="020B0503030101060003" pitchFamily="34" charset="77"/>
              </a:rPr>
              <a:t>1.</a:t>
            </a:r>
          </a:p>
        </p:txBody>
      </p:sp>
      <p:pic>
        <p:nvPicPr>
          <p:cNvPr id="14" name="Graphic 13" descr="Bank">
            <a:extLst>
              <a:ext uri="{FF2B5EF4-FFF2-40B4-BE49-F238E27FC236}">
                <a16:creationId xmlns:a16="http://schemas.microsoft.com/office/drawing/2014/main" id="{F28CB957-BDD6-5E41-99CB-AF39E00C13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6903" y="1096832"/>
            <a:ext cx="523220" cy="523220"/>
          </a:xfrm>
          <a:prstGeom prst="rect">
            <a:avLst/>
          </a:prstGeom>
        </p:spPr>
      </p:pic>
      <p:cxnSp>
        <p:nvCxnSpPr>
          <p:cNvPr id="16" name="Straight Arrow Connector 15">
            <a:extLst>
              <a:ext uri="{FF2B5EF4-FFF2-40B4-BE49-F238E27FC236}">
                <a16:creationId xmlns:a16="http://schemas.microsoft.com/office/drawing/2014/main" id="{D8369987-EC19-0440-B280-73B2F1C1FD3D}"/>
              </a:ext>
            </a:extLst>
          </p:cNvPr>
          <p:cNvCxnSpPr/>
          <p:nvPr userDrawn="1"/>
        </p:nvCxnSpPr>
        <p:spPr>
          <a:xfrm>
            <a:off x="1890123" y="1407381"/>
            <a:ext cx="640080"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399D27F8-C51F-DB48-9F18-CEDFEADBE679}"/>
              </a:ext>
            </a:extLst>
          </p:cNvPr>
          <p:cNvSpPr>
            <a:spLocks noGrp="1"/>
          </p:cNvSpPr>
          <p:nvPr>
            <p:ph sz="quarter" idx="14" hasCustomPrompt="1"/>
          </p:nvPr>
        </p:nvSpPr>
        <p:spPr>
          <a:xfrm>
            <a:off x="2607378" y="1254376"/>
            <a:ext cx="1155879" cy="346075"/>
          </a:xfrm>
          <a:prstGeom prst="rect">
            <a:avLst/>
          </a:prstGeom>
        </p:spPr>
        <p:txBody>
          <a:bodyPr>
            <a:noAutofit/>
          </a:bodyPr>
          <a:lstStyle>
            <a:lvl1pPr marL="0" indent="0">
              <a:buNone/>
              <a:defRPr sz="1800">
                <a:solidFill>
                  <a:schemeClr val="accent2"/>
                </a:solidFill>
              </a:defRPr>
            </a:lvl1pPr>
          </a:lstStyle>
          <a:p>
            <a:pPr lvl="0"/>
            <a:r>
              <a:rPr lang="en-US" dirty="0"/>
              <a:t>LOREM</a:t>
            </a:r>
          </a:p>
        </p:txBody>
      </p:sp>
      <p:pic>
        <p:nvPicPr>
          <p:cNvPr id="26" name="Graphic 25" descr="Bank">
            <a:extLst>
              <a:ext uri="{FF2B5EF4-FFF2-40B4-BE49-F238E27FC236}">
                <a16:creationId xmlns:a16="http://schemas.microsoft.com/office/drawing/2014/main" id="{CEC8DDDB-15FA-374F-A0A4-7DB746C9B9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44956" y="1096832"/>
            <a:ext cx="523220" cy="523220"/>
          </a:xfrm>
          <a:prstGeom prst="rect">
            <a:avLst/>
          </a:prstGeom>
        </p:spPr>
      </p:pic>
      <p:cxnSp>
        <p:nvCxnSpPr>
          <p:cNvPr id="27" name="Straight Arrow Connector 26">
            <a:extLst>
              <a:ext uri="{FF2B5EF4-FFF2-40B4-BE49-F238E27FC236}">
                <a16:creationId xmlns:a16="http://schemas.microsoft.com/office/drawing/2014/main" id="{9DE153F2-4C21-DB4F-AAA8-96084A888482}"/>
              </a:ext>
            </a:extLst>
          </p:cNvPr>
          <p:cNvCxnSpPr/>
          <p:nvPr userDrawn="1"/>
        </p:nvCxnSpPr>
        <p:spPr>
          <a:xfrm>
            <a:off x="6068176" y="1407381"/>
            <a:ext cx="640080"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19">
            <a:extLst>
              <a:ext uri="{FF2B5EF4-FFF2-40B4-BE49-F238E27FC236}">
                <a16:creationId xmlns:a16="http://schemas.microsoft.com/office/drawing/2014/main" id="{9DD503A0-4D6B-A24E-BEFE-A59EDFDC7A3E}"/>
              </a:ext>
            </a:extLst>
          </p:cNvPr>
          <p:cNvSpPr>
            <a:spLocks noGrp="1"/>
          </p:cNvSpPr>
          <p:nvPr>
            <p:ph sz="quarter" idx="15" hasCustomPrompt="1"/>
          </p:nvPr>
        </p:nvSpPr>
        <p:spPr>
          <a:xfrm>
            <a:off x="6785431" y="1254376"/>
            <a:ext cx="1155879" cy="346075"/>
          </a:xfrm>
          <a:prstGeom prst="rect">
            <a:avLst/>
          </a:prstGeom>
        </p:spPr>
        <p:txBody>
          <a:bodyPr>
            <a:noAutofit/>
          </a:bodyPr>
          <a:lstStyle>
            <a:lvl1pPr marL="0" indent="0">
              <a:buNone/>
              <a:defRPr sz="1800">
                <a:solidFill>
                  <a:schemeClr val="accent2"/>
                </a:solidFill>
              </a:defRPr>
            </a:lvl1pPr>
          </a:lstStyle>
          <a:p>
            <a:pPr lvl="0"/>
            <a:r>
              <a:rPr lang="en-US" dirty="0"/>
              <a:t>LOREM</a:t>
            </a:r>
          </a:p>
        </p:txBody>
      </p:sp>
      <p:pic>
        <p:nvPicPr>
          <p:cNvPr id="30" name="Graphic 29" descr="Bank">
            <a:extLst>
              <a:ext uri="{FF2B5EF4-FFF2-40B4-BE49-F238E27FC236}">
                <a16:creationId xmlns:a16="http://schemas.microsoft.com/office/drawing/2014/main" id="{8C1578B4-394C-0345-9A3B-DED85048FB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6903" y="3168092"/>
            <a:ext cx="523220" cy="523220"/>
          </a:xfrm>
          <a:prstGeom prst="rect">
            <a:avLst/>
          </a:prstGeom>
        </p:spPr>
      </p:pic>
      <p:cxnSp>
        <p:nvCxnSpPr>
          <p:cNvPr id="31" name="Straight Arrow Connector 30">
            <a:extLst>
              <a:ext uri="{FF2B5EF4-FFF2-40B4-BE49-F238E27FC236}">
                <a16:creationId xmlns:a16="http://schemas.microsoft.com/office/drawing/2014/main" id="{A62FE84E-4889-2745-BAA6-83A419896EE7}"/>
              </a:ext>
            </a:extLst>
          </p:cNvPr>
          <p:cNvCxnSpPr/>
          <p:nvPr userDrawn="1"/>
        </p:nvCxnSpPr>
        <p:spPr>
          <a:xfrm>
            <a:off x="1890123" y="3478641"/>
            <a:ext cx="640080"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19">
            <a:extLst>
              <a:ext uri="{FF2B5EF4-FFF2-40B4-BE49-F238E27FC236}">
                <a16:creationId xmlns:a16="http://schemas.microsoft.com/office/drawing/2014/main" id="{9834324B-0F71-6F48-A241-E983CD1E13C0}"/>
              </a:ext>
            </a:extLst>
          </p:cNvPr>
          <p:cNvSpPr>
            <a:spLocks noGrp="1"/>
          </p:cNvSpPr>
          <p:nvPr>
            <p:ph sz="quarter" idx="16" hasCustomPrompt="1"/>
          </p:nvPr>
        </p:nvSpPr>
        <p:spPr>
          <a:xfrm>
            <a:off x="2607378" y="3325636"/>
            <a:ext cx="1155879" cy="346075"/>
          </a:xfrm>
          <a:prstGeom prst="rect">
            <a:avLst/>
          </a:prstGeom>
        </p:spPr>
        <p:txBody>
          <a:bodyPr>
            <a:noAutofit/>
          </a:bodyPr>
          <a:lstStyle>
            <a:lvl1pPr marL="0" indent="0">
              <a:buNone/>
              <a:defRPr sz="1800">
                <a:solidFill>
                  <a:schemeClr val="accent2"/>
                </a:solidFill>
              </a:defRPr>
            </a:lvl1pPr>
          </a:lstStyle>
          <a:p>
            <a:pPr lvl="0"/>
            <a:r>
              <a:rPr lang="en-US" dirty="0"/>
              <a:t>LOREM</a:t>
            </a:r>
          </a:p>
        </p:txBody>
      </p:sp>
      <p:pic>
        <p:nvPicPr>
          <p:cNvPr id="34" name="Graphic 33" descr="Bank">
            <a:extLst>
              <a:ext uri="{FF2B5EF4-FFF2-40B4-BE49-F238E27FC236}">
                <a16:creationId xmlns:a16="http://schemas.microsoft.com/office/drawing/2014/main" id="{75F095EF-D7C3-4E41-9329-C797340F2A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47246" y="3162845"/>
            <a:ext cx="523220" cy="523220"/>
          </a:xfrm>
          <a:prstGeom prst="rect">
            <a:avLst/>
          </a:prstGeom>
        </p:spPr>
      </p:pic>
      <p:cxnSp>
        <p:nvCxnSpPr>
          <p:cNvPr id="35" name="Straight Arrow Connector 34">
            <a:extLst>
              <a:ext uri="{FF2B5EF4-FFF2-40B4-BE49-F238E27FC236}">
                <a16:creationId xmlns:a16="http://schemas.microsoft.com/office/drawing/2014/main" id="{4A30F45E-DC8D-0B4B-9D83-0B1421503010}"/>
              </a:ext>
            </a:extLst>
          </p:cNvPr>
          <p:cNvCxnSpPr/>
          <p:nvPr userDrawn="1"/>
        </p:nvCxnSpPr>
        <p:spPr>
          <a:xfrm>
            <a:off x="6070466" y="3473394"/>
            <a:ext cx="640080"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6" name="Content Placeholder 19">
            <a:extLst>
              <a:ext uri="{FF2B5EF4-FFF2-40B4-BE49-F238E27FC236}">
                <a16:creationId xmlns:a16="http://schemas.microsoft.com/office/drawing/2014/main" id="{01CDEC42-594E-AC4B-AD2C-050D59033543}"/>
              </a:ext>
            </a:extLst>
          </p:cNvPr>
          <p:cNvSpPr>
            <a:spLocks noGrp="1"/>
          </p:cNvSpPr>
          <p:nvPr>
            <p:ph sz="quarter" idx="17" hasCustomPrompt="1"/>
          </p:nvPr>
        </p:nvSpPr>
        <p:spPr>
          <a:xfrm>
            <a:off x="6787721" y="3320389"/>
            <a:ext cx="1155879" cy="346075"/>
          </a:xfrm>
          <a:prstGeom prst="rect">
            <a:avLst/>
          </a:prstGeom>
        </p:spPr>
        <p:txBody>
          <a:bodyPr>
            <a:noAutofit/>
          </a:bodyPr>
          <a:lstStyle>
            <a:lvl1pPr marL="0" indent="0">
              <a:buNone/>
              <a:defRPr sz="1800">
                <a:solidFill>
                  <a:schemeClr val="accent2"/>
                </a:solidFill>
              </a:defRPr>
            </a:lvl1pPr>
          </a:lstStyle>
          <a:p>
            <a:pPr lvl="0"/>
            <a:r>
              <a:rPr lang="en-US" dirty="0"/>
              <a:t>LOREM</a:t>
            </a:r>
          </a:p>
        </p:txBody>
      </p:sp>
      <p:sp>
        <p:nvSpPr>
          <p:cNvPr id="39" name="Content Placeholder 2">
            <a:extLst>
              <a:ext uri="{FF2B5EF4-FFF2-40B4-BE49-F238E27FC236}">
                <a16:creationId xmlns:a16="http://schemas.microsoft.com/office/drawing/2014/main" id="{EAEFE2E4-389E-6140-904F-463E78365DB3}"/>
              </a:ext>
            </a:extLst>
          </p:cNvPr>
          <p:cNvSpPr>
            <a:spLocks noGrp="1"/>
          </p:cNvSpPr>
          <p:nvPr>
            <p:ph idx="18" hasCustomPrompt="1"/>
          </p:nvPr>
        </p:nvSpPr>
        <p:spPr>
          <a:xfrm>
            <a:off x="947169" y="1673314"/>
            <a:ext cx="3553267" cy="1235428"/>
          </a:xfrm>
          <a:prstGeom prst="rect">
            <a:avLst/>
          </a:prstGeom>
        </p:spPr>
        <p:txBody>
          <a:bodyPr>
            <a:normAutofit/>
          </a:bodyPr>
          <a:lstStyle>
            <a:lvl1pPr marL="285750" marR="0" indent="-285750" algn="l" defTabSz="914400" rtl="0" eaLnBrk="1" fontAlgn="auto" latinLnBrk="0" hangingPunct="1">
              <a:lnSpc>
                <a:spcPct val="100000"/>
              </a:lnSpc>
              <a:spcBef>
                <a:spcPts val="1000"/>
              </a:spcBef>
              <a:spcAft>
                <a:spcPts val="500"/>
              </a:spcAft>
              <a:buClrTx/>
              <a:buSzTx/>
              <a:buFont typeface="Arial" panose="020B0604020202020204" pitchFamily="34" charset="0"/>
              <a:buChar char="•"/>
              <a:tabLst/>
              <a:defRPr lang="en-US" sz="1200" b="0" i="0" baseline="0" smtClean="0">
                <a:effectLst/>
                <a:latin typeface="Raleway" panose="020B0503030101060003" pitchFamily="34" charset="77"/>
              </a:defRPr>
            </a:lvl1pPr>
            <a:lvl2pPr>
              <a:defRPr sz="1400"/>
            </a:lvl2pPr>
            <a:lvl3pPr>
              <a:defRPr sz="1200"/>
            </a:lvl3pPr>
            <a:lvl4pPr>
              <a:defRPr sz="1100"/>
            </a:lvl4pPr>
            <a:lvl5pPr>
              <a:defRPr sz="11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a:t>
            </a:r>
            <a:r>
              <a:rPr lang="en-US" dirty="0" err="1"/>
              <a:t>amet</a:t>
            </a:r>
            <a:r>
              <a:rPr lang="en-US" dirty="0"/>
              <a:t> sit </a:t>
            </a:r>
            <a:r>
              <a:rPr lang="en-US" dirty="0" err="1"/>
              <a:t>amite</a:t>
            </a:r>
            <a:r>
              <a:rPr lang="en-US" dirty="0"/>
              <a:t> </a:t>
            </a:r>
            <a:r>
              <a:rPr lang="en-US" dirty="0" err="1"/>
              <a:t>ni</a:t>
            </a:r>
            <a:r>
              <a:rPr lang="en-US" dirty="0"/>
              <a:t> </a:t>
            </a:r>
            <a:r>
              <a:rPr lang="en-US" dirty="0" err="1"/>
              <a:t>sancti</a:t>
            </a:r>
            <a:r>
              <a:rPr lang="en-US" dirty="0"/>
              <a:t> di </a:t>
            </a:r>
            <a:r>
              <a:rPr lang="en-US" dirty="0" err="1"/>
              <a:t>domini</a:t>
            </a:r>
            <a:r>
              <a:rPr lang="en-US" dirty="0"/>
              <a:t> </a:t>
            </a:r>
            <a:r>
              <a:rPr lang="en-US" dirty="0" err="1"/>
              <a:t>il</a:t>
            </a:r>
            <a:r>
              <a:rPr lang="en-US" dirty="0"/>
              <a:t> </a:t>
            </a:r>
            <a:r>
              <a:rPr lang="en-US" dirty="0" err="1"/>
              <a:t>nobils</a:t>
            </a:r>
            <a:r>
              <a:rPr lang="en-US" dirty="0"/>
              <a:t> </a:t>
            </a:r>
            <a:r>
              <a:rPr lang="en-US" dirty="0" err="1"/>
              <a:t>il</a:t>
            </a:r>
            <a:r>
              <a:rPr lang="en-US" dirty="0"/>
              <a:t> </a:t>
            </a:r>
            <a:r>
              <a:rPr lang="en-US" dirty="0" err="1"/>
              <a:t>colcoloumn</a:t>
            </a:r>
            <a:r>
              <a:rPr lang="en-US" dirty="0"/>
              <a:t> </a:t>
            </a:r>
            <a:r>
              <a:rPr lang="en-US" dirty="0" err="1"/>
              <a:t>fo</a:t>
            </a:r>
            <a:r>
              <a:rPr lang="en-US" dirty="0"/>
              <a:t> </a:t>
            </a:r>
            <a:r>
              <a:rPr lang="en-US" dirty="0" err="1"/>
              <a:t>liberitus</a:t>
            </a:r>
            <a:r>
              <a:rPr lang="en-US" dirty="0"/>
              <a:t> nil </a:t>
            </a:r>
            <a:r>
              <a:rPr lang="en-US" dirty="0" err="1"/>
              <a:t>vo</a:t>
            </a:r>
            <a:r>
              <a:rPr lang="en-US" dirty="0"/>
              <a:t> </a:t>
            </a:r>
            <a:r>
              <a:rPr lang="en-US" dirty="0" err="1"/>
              <a:t>offen</a:t>
            </a:r>
            <a:r>
              <a:rPr lang="en-US" dirty="0"/>
              <a:t> </a:t>
            </a:r>
            <a:r>
              <a:rPr lang="en-US" dirty="0" err="1"/>
              <a:t>dedum</a:t>
            </a:r>
            <a:endParaRPr lang="en-US" dirty="0"/>
          </a:p>
        </p:txBody>
      </p:sp>
      <p:sp>
        <p:nvSpPr>
          <p:cNvPr id="23" name="TextBox 22">
            <a:extLst>
              <a:ext uri="{FF2B5EF4-FFF2-40B4-BE49-F238E27FC236}">
                <a16:creationId xmlns:a16="http://schemas.microsoft.com/office/drawing/2014/main" id="{5EBA9F1E-A8EE-AE4E-9434-C4DE18DF953B}"/>
              </a:ext>
            </a:extLst>
          </p:cNvPr>
          <p:cNvSpPr txBox="1"/>
          <p:nvPr userDrawn="1"/>
        </p:nvSpPr>
        <p:spPr>
          <a:xfrm>
            <a:off x="4804572" y="1534601"/>
            <a:ext cx="485997" cy="523220"/>
          </a:xfrm>
          <a:prstGeom prst="rect">
            <a:avLst/>
          </a:prstGeom>
          <a:noFill/>
        </p:spPr>
        <p:txBody>
          <a:bodyPr wrap="square" rtlCol="0">
            <a:spAutoFit/>
          </a:bodyPr>
          <a:lstStyle/>
          <a:p>
            <a:r>
              <a:rPr lang="en-US" sz="2800" baseline="0" dirty="0">
                <a:solidFill>
                  <a:schemeClr val="accent1"/>
                </a:solidFill>
                <a:latin typeface="Raleway" panose="020B0503030101060003" pitchFamily="34" charset="77"/>
              </a:rPr>
              <a:t>2.</a:t>
            </a:r>
          </a:p>
        </p:txBody>
      </p:sp>
      <p:sp>
        <p:nvSpPr>
          <p:cNvPr id="24" name="Content Placeholder 2">
            <a:extLst>
              <a:ext uri="{FF2B5EF4-FFF2-40B4-BE49-F238E27FC236}">
                <a16:creationId xmlns:a16="http://schemas.microsoft.com/office/drawing/2014/main" id="{06DDEE67-0459-2D43-90F6-84A7A76A8EBF}"/>
              </a:ext>
            </a:extLst>
          </p:cNvPr>
          <p:cNvSpPr>
            <a:spLocks noGrp="1"/>
          </p:cNvSpPr>
          <p:nvPr>
            <p:ph idx="19" hasCustomPrompt="1"/>
          </p:nvPr>
        </p:nvSpPr>
        <p:spPr>
          <a:xfrm>
            <a:off x="5290569" y="1673314"/>
            <a:ext cx="3553267" cy="1235428"/>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200" b="0" i="0" baseline="0">
                <a:effectLst/>
                <a:latin typeface="Raleway" panose="020B0503030101060003" pitchFamily="34" charset="77"/>
              </a:defRPr>
            </a:lvl1pPr>
            <a:lvl2pPr>
              <a:defRPr sz="1400"/>
            </a:lvl2pPr>
            <a:lvl3pPr>
              <a:defRPr sz="1200"/>
            </a:lvl3pPr>
            <a:lvl4pPr>
              <a:defRPr sz="1100"/>
            </a:lvl4pPr>
            <a:lvl5pPr>
              <a:defRPr sz="11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a:t>
            </a:r>
            <a:r>
              <a:rPr lang="en-US" dirty="0" err="1"/>
              <a:t>amet</a:t>
            </a:r>
            <a:r>
              <a:rPr lang="en-US" dirty="0"/>
              <a:t> sit </a:t>
            </a:r>
            <a:r>
              <a:rPr lang="en-US" dirty="0" err="1"/>
              <a:t>amite</a:t>
            </a:r>
            <a:r>
              <a:rPr lang="en-US" dirty="0"/>
              <a:t> </a:t>
            </a:r>
            <a:r>
              <a:rPr lang="en-US" dirty="0" err="1"/>
              <a:t>ni</a:t>
            </a:r>
            <a:r>
              <a:rPr lang="en-US" dirty="0"/>
              <a:t> </a:t>
            </a:r>
            <a:r>
              <a:rPr lang="en-US" dirty="0" err="1"/>
              <a:t>sancti</a:t>
            </a:r>
            <a:r>
              <a:rPr lang="en-US" dirty="0"/>
              <a:t> di </a:t>
            </a:r>
            <a:r>
              <a:rPr lang="en-US" dirty="0" err="1"/>
              <a:t>domini</a:t>
            </a:r>
            <a:r>
              <a:rPr lang="en-US" dirty="0"/>
              <a:t> </a:t>
            </a:r>
            <a:r>
              <a:rPr lang="en-US" dirty="0" err="1"/>
              <a:t>il</a:t>
            </a:r>
            <a:r>
              <a:rPr lang="en-US" dirty="0"/>
              <a:t> </a:t>
            </a:r>
            <a:r>
              <a:rPr lang="en-US" dirty="0" err="1"/>
              <a:t>nobils</a:t>
            </a:r>
            <a:r>
              <a:rPr lang="en-US" dirty="0"/>
              <a:t> </a:t>
            </a:r>
            <a:r>
              <a:rPr lang="en-US" dirty="0" err="1"/>
              <a:t>il</a:t>
            </a:r>
            <a:r>
              <a:rPr lang="en-US" dirty="0"/>
              <a:t> </a:t>
            </a:r>
            <a:r>
              <a:rPr lang="en-US" dirty="0" err="1"/>
              <a:t>colcoloumn</a:t>
            </a:r>
            <a:r>
              <a:rPr lang="en-US" dirty="0"/>
              <a:t> </a:t>
            </a:r>
            <a:r>
              <a:rPr lang="en-US" dirty="0" err="1"/>
              <a:t>fo</a:t>
            </a:r>
            <a:r>
              <a:rPr lang="en-US" dirty="0"/>
              <a:t> </a:t>
            </a:r>
            <a:r>
              <a:rPr lang="en-US" dirty="0" err="1"/>
              <a:t>liberitus</a:t>
            </a:r>
            <a:r>
              <a:rPr lang="en-US" dirty="0"/>
              <a:t> nil </a:t>
            </a:r>
            <a:r>
              <a:rPr lang="en-US" dirty="0" err="1"/>
              <a:t>vo</a:t>
            </a:r>
            <a:r>
              <a:rPr lang="en-US" dirty="0"/>
              <a:t> </a:t>
            </a:r>
            <a:r>
              <a:rPr lang="en-US" dirty="0" err="1"/>
              <a:t>offen</a:t>
            </a:r>
            <a:r>
              <a:rPr lang="en-US" dirty="0"/>
              <a:t> </a:t>
            </a:r>
            <a:r>
              <a:rPr lang="en-US" dirty="0" err="1"/>
              <a:t>dedum</a:t>
            </a:r>
            <a:endParaRPr lang="en-US" dirty="0"/>
          </a:p>
        </p:txBody>
      </p:sp>
      <p:sp>
        <p:nvSpPr>
          <p:cNvPr id="37" name="TextBox 36">
            <a:extLst>
              <a:ext uri="{FF2B5EF4-FFF2-40B4-BE49-F238E27FC236}">
                <a16:creationId xmlns:a16="http://schemas.microsoft.com/office/drawing/2014/main" id="{0BB251B4-E13A-6249-B127-26648A1AE3EC}"/>
              </a:ext>
            </a:extLst>
          </p:cNvPr>
          <p:cNvSpPr txBox="1"/>
          <p:nvPr userDrawn="1"/>
        </p:nvSpPr>
        <p:spPr>
          <a:xfrm>
            <a:off x="461172" y="3662340"/>
            <a:ext cx="485997" cy="523220"/>
          </a:xfrm>
          <a:prstGeom prst="rect">
            <a:avLst/>
          </a:prstGeom>
          <a:noFill/>
        </p:spPr>
        <p:txBody>
          <a:bodyPr wrap="square" rtlCol="0">
            <a:spAutoFit/>
          </a:bodyPr>
          <a:lstStyle/>
          <a:p>
            <a:r>
              <a:rPr lang="en-US" sz="2800" baseline="0" dirty="0">
                <a:solidFill>
                  <a:schemeClr val="accent1"/>
                </a:solidFill>
                <a:latin typeface="Raleway" panose="020B0503030101060003" pitchFamily="34" charset="77"/>
              </a:rPr>
              <a:t>3.</a:t>
            </a:r>
          </a:p>
        </p:txBody>
      </p:sp>
      <p:sp>
        <p:nvSpPr>
          <p:cNvPr id="38" name="Content Placeholder 2">
            <a:extLst>
              <a:ext uri="{FF2B5EF4-FFF2-40B4-BE49-F238E27FC236}">
                <a16:creationId xmlns:a16="http://schemas.microsoft.com/office/drawing/2014/main" id="{F8A08A66-1A33-044F-9750-EEE8C4A066E3}"/>
              </a:ext>
            </a:extLst>
          </p:cNvPr>
          <p:cNvSpPr>
            <a:spLocks noGrp="1"/>
          </p:cNvSpPr>
          <p:nvPr>
            <p:ph idx="20" hasCustomPrompt="1"/>
          </p:nvPr>
        </p:nvSpPr>
        <p:spPr>
          <a:xfrm>
            <a:off x="947169" y="3801053"/>
            <a:ext cx="3553267" cy="1235428"/>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200" b="0" i="0" baseline="0">
                <a:effectLst/>
                <a:latin typeface="Raleway" panose="020B0503030101060003" pitchFamily="34" charset="77"/>
              </a:defRPr>
            </a:lvl1pPr>
            <a:lvl2pPr>
              <a:defRPr sz="1400"/>
            </a:lvl2pPr>
            <a:lvl3pPr>
              <a:defRPr sz="1200"/>
            </a:lvl3pPr>
            <a:lvl4pPr>
              <a:defRPr sz="1100"/>
            </a:lvl4pPr>
            <a:lvl5pPr>
              <a:defRPr sz="11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a:t>
            </a:r>
            <a:r>
              <a:rPr lang="en-US" dirty="0" err="1"/>
              <a:t>amet</a:t>
            </a:r>
            <a:r>
              <a:rPr lang="en-US" dirty="0"/>
              <a:t> sit </a:t>
            </a:r>
            <a:r>
              <a:rPr lang="en-US" dirty="0" err="1"/>
              <a:t>amite</a:t>
            </a:r>
            <a:r>
              <a:rPr lang="en-US" dirty="0"/>
              <a:t> </a:t>
            </a:r>
            <a:r>
              <a:rPr lang="en-US" dirty="0" err="1"/>
              <a:t>ni</a:t>
            </a:r>
            <a:r>
              <a:rPr lang="en-US" dirty="0"/>
              <a:t> </a:t>
            </a:r>
            <a:r>
              <a:rPr lang="en-US" dirty="0" err="1"/>
              <a:t>sancti</a:t>
            </a:r>
            <a:r>
              <a:rPr lang="en-US" dirty="0"/>
              <a:t> di </a:t>
            </a:r>
            <a:r>
              <a:rPr lang="en-US" dirty="0" err="1"/>
              <a:t>domini</a:t>
            </a:r>
            <a:r>
              <a:rPr lang="en-US" dirty="0"/>
              <a:t> </a:t>
            </a:r>
            <a:r>
              <a:rPr lang="en-US" dirty="0" err="1"/>
              <a:t>il</a:t>
            </a:r>
            <a:r>
              <a:rPr lang="en-US" dirty="0"/>
              <a:t> </a:t>
            </a:r>
            <a:r>
              <a:rPr lang="en-US" dirty="0" err="1"/>
              <a:t>nobils</a:t>
            </a:r>
            <a:r>
              <a:rPr lang="en-US" dirty="0"/>
              <a:t> </a:t>
            </a:r>
            <a:r>
              <a:rPr lang="en-US" dirty="0" err="1"/>
              <a:t>il</a:t>
            </a:r>
            <a:r>
              <a:rPr lang="en-US" dirty="0"/>
              <a:t> </a:t>
            </a:r>
            <a:r>
              <a:rPr lang="en-US" dirty="0" err="1"/>
              <a:t>colcoloumn</a:t>
            </a:r>
            <a:r>
              <a:rPr lang="en-US" dirty="0"/>
              <a:t> </a:t>
            </a:r>
            <a:r>
              <a:rPr lang="en-US" dirty="0" err="1"/>
              <a:t>fo</a:t>
            </a:r>
            <a:r>
              <a:rPr lang="en-US" dirty="0"/>
              <a:t> </a:t>
            </a:r>
            <a:r>
              <a:rPr lang="en-US" dirty="0" err="1"/>
              <a:t>liberitus</a:t>
            </a:r>
            <a:r>
              <a:rPr lang="en-US" dirty="0"/>
              <a:t> nil </a:t>
            </a:r>
            <a:r>
              <a:rPr lang="en-US" dirty="0" err="1"/>
              <a:t>vo</a:t>
            </a:r>
            <a:r>
              <a:rPr lang="en-US" dirty="0"/>
              <a:t> </a:t>
            </a:r>
            <a:r>
              <a:rPr lang="en-US" dirty="0" err="1"/>
              <a:t>offen</a:t>
            </a:r>
            <a:r>
              <a:rPr lang="en-US" dirty="0"/>
              <a:t> </a:t>
            </a:r>
            <a:r>
              <a:rPr lang="en-US" dirty="0" err="1"/>
              <a:t>dedum</a:t>
            </a:r>
            <a:endParaRPr lang="en-US" dirty="0"/>
          </a:p>
        </p:txBody>
      </p:sp>
      <p:sp>
        <p:nvSpPr>
          <p:cNvPr id="42" name="TextBox 41">
            <a:extLst>
              <a:ext uri="{FF2B5EF4-FFF2-40B4-BE49-F238E27FC236}">
                <a16:creationId xmlns:a16="http://schemas.microsoft.com/office/drawing/2014/main" id="{773E86B4-2FEA-6344-91FD-161F65E64B6E}"/>
              </a:ext>
            </a:extLst>
          </p:cNvPr>
          <p:cNvSpPr txBox="1"/>
          <p:nvPr userDrawn="1"/>
        </p:nvSpPr>
        <p:spPr>
          <a:xfrm>
            <a:off x="4804572" y="3662340"/>
            <a:ext cx="485997" cy="523220"/>
          </a:xfrm>
          <a:prstGeom prst="rect">
            <a:avLst/>
          </a:prstGeom>
          <a:noFill/>
        </p:spPr>
        <p:txBody>
          <a:bodyPr wrap="square" rtlCol="0">
            <a:spAutoFit/>
          </a:bodyPr>
          <a:lstStyle/>
          <a:p>
            <a:r>
              <a:rPr lang="en-US" sz="2800" baseline="0" dirty="0">
                <a:solidFill>
                  <a:schemeClr val="accent1"/>
                </a:solidFill>
                <a:latin typeface="Raleway" panose="020B0503030101060003" pitchFamily="34" charset="77"/>
              </a:rPr>
              <a:t>4.</a:t>
            </a:r>
          </a:p>
        </p:txBody>
      </p:sp>
      <p:sp>
        <p:nvSpPr>
          <p:cNvPr id="43" name="Content Placeholder 2">
            <a:extLst>
              <a:ext uri="{FF2B5EF4-FFF2-40B4-BE49-F238E27FC236}">
                <a16:creationId xmlns:a16="http://schemas.microsoft.com/office/drawing/2014/main" id="{E4D1CC44-84AD-9242-85C5-EB03FC0A40A4}"/>
              </a:ext>
            </a:extLst>
          </p:cNvPr>
          <p:cNvSpPr>
            <a:spLocks noGrp="1"/>
          </p:cNvSpPr>
          <p:nvPr>
            <p:ph idx="21" hasCustomPrompt="1"/>
          </p:nvPr>
        </p:nvSpPr>
        <p:spPr>
          <a:xfrm>
            <a:off x="5290569" y="3801053"/>
            <a:ext cx="3553267" cy="1235428"/>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200" b="0" i="0" baseline="0">
                <a:effectLst/>
                <a:latin typeface="Raleway" panose="020B0503030101060003" pitchFamily="34" charset="77"/>
              </a:defRPr>
            </a:lvl1pPr>
            <a:lvl2pPr>
              <a:defRPr sz="1400"/>
            </a:lvl2pPr>
            <a:lvl3pPr>
              <a:defRPr sz="1200"/>
            </a:lvl3pPr>
            <a:lvl4pPr>
              <a:defRPr sz="1100"/>
            </a:lvl4pPr>
            <a:lvl5pPr>
              <a:defRPr sz="11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a:t>
            </a:r>
            <a:r>
              <a:rPr lang="en-US" dirty="0" err="1"/>
              <a:t>amet</a:t>
            </a:r>
            <a:r>
              <a:rPr lang="en-US" dirty="0"/>
              <a:t> sit </a:t>
            </a:r>
            <a:r>
              <a:rPr lang="en-US" dirty="0" err="1"/>
              <a:t>amite</a:t>
            </a:r>
            <a:r>
              <a:rPr lang="en-US" dirty="0"/>
              <a:t> </a:t>
            </a:r>
            <a:r>
              <a:rPr lang="en-US" dirty="0" err="1"/>
              <a:t>ni</a:t>
            </a:r>
            <a:r>
              <a:rPr lang="en-US" dirty="0"/>
              <a:t> </a:t>
            </a:r>
            <a:r>
              <a:rPr lang="en-US" dirty="0" err="1"/>
              <a:t>sancti</a:t>
            </a:r>
            <a:r>
              <a:rPr lang="en-US" dirty="0"/>
              <a:t> di </a:t>
            </a:r>
            <a:r>
              <a:rPr lang="en-US" dirty="0" err="1"/>
              <a:t>domini</a:t>
            </a:r>
            <a:r>
              <a:rPr lang="en-US" dirty="0"/>
              <a:t> </a:t>
            </a:r>
            <a:r>
              <a:rPr lang="en-US" dirty="0" err="1"/>
              <a:t>il</a:t>
            </a:r>
            <a:r>
              <a:rPr lang="en-US" dirty="0"/>
              <a:t> </a:t>
            </a:r>
            <a:r>
              <a:rPr lang="en-US" dirty="0" err="1"/>
              <a:t>nobils</a:t>
            </a:r>
            <a:r>
              <a:rPr lang="en-US" dirty="0"/>
              <a:t> </a:t>
            </a:r>
            <a:r>
              <a:rPr lang="en-US" dirty="0" err="1"/>
              <a:t>il</a:t>
            </a:r>
            <a:r>
              <a:rPr lang="en-US" dirty="0"/>
              <a:t> </a:t>
            </a:r>
            <a:r>
              <a:rPr lang="en-US" dirty="0" err="1"/>
              <a:t>colcoloumn</a:t>
            </a:r>
            <a:r>
              <a:rPr lang="en-US" dirty="0"/>
              <a:t> </a:t>
            </a:r>
            <a:r>
              <a:rPr lang="en-US" dirty="0" err="1"/>
              <a:t>fo</a:t>
            </a:r>
            <a:r>
              <a:rPr lang="en-US" dirty="0"/>
              <a:t> </a:t>
            </a:r>
            <a:r>
              <a:rPr lang="en-US" dirty="0" err="1"/>
              <a:t>liberitus</a:t>
            </a:r>
            <a:r>
              <a:rPr lang="en-US" dirty="0"/>
              <a:t> nil </a:t>
            </a:r>
            <a:r>
              <a:rPr lang="en-US" dirty="0" err="1"/>
              <a:t>vo</a:t>
            </a:r>
            <a:r>
              <a:rPr lang="en-US" dirty="0"/>
              <a:t> </a:t>
            </a:r>
            <a:r>
              <a:rPr lang="en-US" dirty="0" err="1"/>
              <a:t>offen</a:t>
            </a:r>
            <a:r>
              <a:rPr lang="en-US" dirty="0"/>
              <a:t> </a:t>
            </a:r>
            <a:r>
              <a:rPr lang="en-US" dirty="0" err="1"/>
              <a:t>dedum</a:t>
            </a:r>
            <a:endParaRPr lang="en-US" dirty="0"/>
          </a:p>
          <a:p>
            <a:pPr lvl="0"/>
            <a:endParaRPr lang="en-US" dirty="0"/>
          </a:p>
        </p:txBody>
      </p:sp>
    </p:spTree>
    <p:extLst>
      <p:ext uri="{BB962C8B-B14F-4D97-AF65-F5344CB8AC3E}">
        <p14:creationId xmlns:p14="http://schemas.microsoft.com/office/powerpoint/2010/main" val="3607053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Chart Slide</a:t>
            </a:r>
          </a:p>
        </p:txBody>
      </p:sp>
      <p:sp>
        <p:nvSpPr>
          <p:cNvPr id="3" name="Content Placeholder 2"/>
          <p:cNvSpPr>
            <a:spLocks noGrp="1"/>
          </p:cNvSpPr>
          <p:nvPr>
            <p:ph idx="1" hasCustomPrompt="1"/>
          </p:nvPr>
        </p:nvSpPr>
        <p:spPr>
          <a:xfrm>
            <a:off x="461174" y="1269233"/>
            <a:ext cx="7886700" cy="6419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b="0" i="0" baseline="0">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Praesent</a:t>
            </a:r>
            <a:r>
              <a:rPr lang="en-US" dirty="0"/>
              <a:t> </a:t>
            </a:r>
            <a:r>
              <a:rPr lang="en-US" dirty="0" err="1"/>
              <a:t>quis</a:t>
            </a:r>
            <a:r>
              <a:rPr lang="en-US" dirty="0"/>
              <a:t> </a:t>
            </a:r>
            <a:r>
              <a:rPr lang="en-US" dirty="0" err="1"/>
              <a:t>volutpat</a:t>
            </a:r>
            <a:r>
              <a:rPr lang="en-US" dirty="0"/>
              <a:t> ex, vitae </a:t>
            </a:r>
            <a:r>
              <a:rPr lang="en-US" dirty="0" err="1"/>
              <a:t>dapibus</a:t>
            </a:r>
            <a:r>
              <a:rPr lang="en-US" dirty="0"/>
              <a:t> </a:t>
            </a:r>
            <a:r>
              <a:rPr lang="en-US" dirty="0" err="1"/>
              <a:t>mauris</a:t>
            </a:r>
            <a:r>
              <a:rPr lang="en-US" dirty="0"/>
              <a:t>. Morbi </a:t>
            </a:r>
            <a:r>
              <a:rPr lang="en-US" dirty="0" err="1"/>
              <a:t>imperdiet</a:t>
            </a:r>
            <a:r>
              <a:rPr lang="en-US" dirty="0"/>
              <a:t> </a:t>
            </a:r>
            <a:r>
              <a:rPr lang="en-US" dirty="0" err="1"/>
              <a:t>nibh</a:t>
            </a:r>
            <a:r>
              <a:rPr lang="en-US" dirty="0"/>
              <a:t> </a:t>
            </a:r>
            <a:r>
              <a:rPr lang="en-US" dirty="0" err="1"/>
              <a:t>eget</a:t>
            </a:r>
            <a:r>
              <a:rPr lang="en-US" dirty="0"/>
              <a:t> </a:t>
            </a:r>
            <a:r>
              <a:rPr lang="en-US" dirty="0" err="1"/>
              <a:t>tortor</a:t>
            </a:r>
            <a:r>
              <a:rPr lang="en-US" dirty="0"/>
              <a:t> </a:t>
            </a:r>
            <a:r>
              <a:rPr lang="en-US" dirty="0" err="1"/>
              <a:t>lobortis</a:t>
            </a:r>
            <a:r>
              <a:rPr lang="en-US" dirty="0"/>
              <a:t> </a:t>
            </a:r>
            <a:r>
              <a:rPr lang="en-US" dirty="0" err="1"/>
              <a:t>blandit</a:t>
            </a:r>
            <a:r>
              <a:rPr lang="en-US" dirty="0"/>
              <a:t>.</a:t>
            </a:r>
          </a:p>
        </p:txBody>
      </p:sp>
      <p:sp>
        <p:nvSpPr>
          <p:cNvPr id="5" name="Chart Placeholder 4">
            <a:extLst>
              <a:ext uri="{FF2B5EF4-FFF2-40B4-BE49-F238E27FC236}">
                <a16:creationId xmlns:a16="http://schemas.microsoft.com/office/drawing/2014/main" id="{FAE3A7EF-E63B-8F45-9880-8A58126C703A}"/>
              </a:ext>
            </a:extLst>
          </p:cNvPr>
          <p:cNvSpPr>
            <a:spLocks noGrp="1"/>
          </p:cNvSpPr>
          <p:nvPr>
            <p:ph type="chart" sz="quarter" idx="10"/>
          </p:nvPr>
        </p:nvSpPr>
        <p:spPr>
          <a:xfrm>
            <a:off x="461174" y="2154533"/>
            <a:ext cx="7886700" cy="3597275"/>
          </a:xfrm>
          <a:prstGeom prst="rect">
            <a:avLst/>
          </a:prstGeom>
        </p:spPr>
        <p:txBody>
          <a:bodyPr/>
          <a:lstStyle/>
          <a:p>
            <a:r>
              <a:rPr lang="en-US"/>
              <a:t>Click icon to add chart</a:t>
            </a:r>
            <a:endParaRPr lang="en-US" dirty="0"/>
          </a:p>
        </p:txBody>
      </p:sp>
    </p:spTree>
    <p:extLst>
      <p:ext uri="{BB962C8B-B14F-4D97-AF65-F5344CB8AC3E}">
        <p14:creationId xmlns:p14="http://schemas.microsoft.com/office/powerpoint/2010/main" val="27597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o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Sector Slide</a:t>
            </a:r>
          </a:p>
        </p:txBody>
      </p:sp>
      <p:sp>
        <p:nvSpPr>
          <p:cNvPr id="3" name="Content Placeholder 2"/>
          <p:cNvSpPr>
            <a:spLocks noGrp="1"/>
          </p:cNvSpPr>
          <p:nvPr>
            <p:ph idx="1" hasCustomPrompt="1"/>
          </p:nvPr>
        </p:nvSpPr>
        <p:spPr>
          <a:xfrm>
            <a:off x="461174" y="5170673"/>
            <a:ext cx="7886700" cy="6419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b="0" i="0" baseline="0">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Praesent</a:t>
            </a:r>
            <a:r>
              <a:rPr lang="en-US" dirty="0"/>
              <a:t> </a:t>
            </a:r>
            <a:r>
              <a:rPr lang="en-US" dirty="0" err="1"/>
              <a:t>quis</a:t>
            </a:r>
            <a:r>
              <a:rPr lang="en-US" dirty="0"/>
              <a:t> </a:t>
            </a:r>
            <a:r>
              <a:rPr lang="en-US" dirty="0" err="1"/>
              <a:t>volutpat</a:t>
            </a:r>
            <a:r>
              <a:rPr lang="en-US" dirty="0"/>
              <a:t> ex, vitae </a:t>
            </a:r>
            <a:r>
              <a:rPr lang="en-US" dirty="0" err="1"/>
              <a:t>dapibus</a:t>
            </a:r>
            <a:r>
              <a:rPr lang="en-US" dirty="0"/>
              <a:t> </a:t>
            </a:r>
            <a:r>
              <a:rPr lang="en-US" dirty="0" err="1"/>
              <a:t>mauris</a:t>
            </a:r>
            <a:r>
              <a:rPr lang="en-US" dirty="0"/>
              <a:t>. Morbi </a:t>
            </a:r>
            <a:r>
              <a:rPr lang="en-US" dirty="0" err="1"/>
              <a:t>imperdiet</a:t>
            </a:r>
            <a:r>
              <a:rPr lang="en-US" dirty="0"/>
              <a:t> </a:t>
            </a:r>
            <a:r>
              <a:rPr lang="en-US" dirty="0" err="1"/>
              <a:t>nibh</a:t>
            </a:r>
            <a:r>
              <a:rPr lang="en-US" dirty="0"/>
              <a:t> </a:t>
            </a:r>
            <a:r>
              <a:rPr lang="en-US" dirty="0" err="1"/>
              <a:t>eget</a:t>
            </a:r>
            <a:r>
              <a:rPr lang="en-US" dirty="0"/>
              <a:t> </a:t>
            </a:r>
            <a:r>
              <a:rPr lang="en-US" dirty="0" err="1"/>
              <a:t>tortor</a:t>
            </a:r>
            <a:r>
              <a:rPr lang="en-US" dirty="0"/>
              <a:t> </a:t>
            </a:r>
            <a:r>
              <a:rPr lang="en-US" dirty="0" err="1"/>
              <a:t>lobortis</a:t>
            </a:r>
            <a:r>
              <a:rPr lang="en-US" dirty="0"/>
              <a:t> </a:t>
            </a:r>
            <a:r>
              <a:rPr lang="en-US" dirty="0" err="1"/>
              <a:t>blandit</a:t>
            </a:r>
            <a:r>
              <a:rPr lang="en-US" dirty="0"/>
              <a:t>.</a:t>
            </a:r>
          </a:p>
        </p:txBody>
      </p:sp>
      <p:sp>
        <p:nvSpPr>
          <p:cNvPr id="5" name="Chart Placeholder 4">
            <a:extLst>
              <a:ext uri="{FF2B5EF4-FFF2-40B4-BE49-F238E27FC236}">
                <a16:creationId xmlns:a16="http://schemas.microsoft.com/office/drawing/2014/main" id="{FAE3A7EF-E63B-8F45-9880-8A58126C703A}"/>
              </a:ext>
            </a:extLst>
          </p:cNvPr>
          <p:cNvSpPr>
            <a:spLocks noGrp="1"/>
          </p:cNvSpPr>
          <p:nvPr>
            <p:ph type="chart" sz="quarter" idx="10"/>
          </p:nvPr>
        </p:nvSpPr>
        <p:spPr>
          <a:xfrm>
            <a:off x="461963" y="1299622"/>
            <a:ext cx="3703637" cy="3597275"/>
          </a:xfrm>
          <a:prstGeom prst="rect">
            <a:avLst/>
          </a:prstGeom>
        </p:spPr>
        <p:txBody>
          <a:bodyPr/>
          <a:lstStyle/>
          <a:p>
            <a:r>
              <a:rPr lang="en-US"/>
              <a:t>Click icon to add chart</a:t>
            </a:r>
          </a:p>
        </p:txBody>
      </p:sp>
      <p:sp>
        <p:nvSpPr>
          <p:cNvPr id="6" name="Content Placeholder 5">
            <a:extLst>
              <a:ext uri="{FF2B5EF4-FFF2-40B4-BE49-F238E27FC236}">
                <a16:creationId xmlns:a16="http://schemas.microsoft.com/office/drawing/2014/main" id="{E8AC9095-AB04-E84C-BCE2-080A9B084781}"/>
              </a:ext>
            </a:extLst>
          </p:cNvPr>
          <p:cNvSpPr>
            <a:spLocks noGrp="1"/>
          </p:cNvSpPr>
          <p:nvPr>
            <p:ph sz="quarter" idx="11" hasCustomPrompt="1"/>
          </p:nvPr>
        </p:nvSpPr>
        <p:spPr>
          <a:xfrm>
            <a:off x="4405313" y="1300163"/>
            <a:ext cx="3943350" cy="3597275"/>
          </a:xfrm>
          <a:prstGeom prst="rect">
            <a:avLst/>
          </a:prstGeom>
        </p:spPr>
        <p:txBody>
          <a:bodyPr/>
          <a:lstStyle>
            <a:lvl1pPr marL="0" indent="0">
              <a:buNone/>
              <a:defRPr/>
            </a:lvl1pPr>
          </a:lstStyle>
          <a:p>
            <a:pPr lvl="0"/>
            <a:r>
              <a:rPr lang="en-US" dirty="0"/>
              <a:t>Content / Map / Etc.</a:t>
            </a:r>
          </a:p>
        </p:txBody>
      </p:sp>
    </p:spTree>
    <p:extLst>
      <p:ext uri="{BB962C8B-B14F-4D97-AF65-F5344CB8AC3E}">
        <p14:creationId xmlns:p14="http://schemas.microsoft.com/office/powerpoint/2010/main" val="1588674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ock poi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174" y="383933"/>
            <a:ext cx="7886700" cy="641913"/>
          </a:xfrm>
        </p:spPr>
        <p:txBody>
          <a:bodyPr/>
          <a:lstStyle/>
          <a:p>
            <a:r>
              <a:rPr lang="en-US" dirty="0"/>
              <a:t>Block Point Slide</a:t>
            </a:r>
          </a:p>
        </p:txBody>
      </p:sp>
    </p:spTree>
    <p:extLst>
      <p:ext uri="{BB962C8B-B14F-4D97-AF65-F5344CB8AC3E}">
        <p14:creationId xmlns:p14="http://schemas.microsoft.com/office/powerpoint/2010/main" val="35828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170F1-E1EC-C94F-88C8-BDDBCFEBD3B0}"/>
              </a:ext>
            </a:extLst>
          </p:cNvPr>
          <p:cNvSpPr/>
          <p:nvPr userDrawn="1"/>
        </p:nvSpPr>
        <p:spPr>
          <a:xfrm>
            <a:off x="0" y="0"/>
            <a:ext cx="9188825" cy="6858000"/>
          </a:xfrm>
          <a:prstGeom prst="rect">
            <a:avLst/>
          </a:prstGeom>
          <a:gradFill>
            <a:gsLst>
              <a:gs pos="0">
                <a:schemeClr val="accent2"/>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2411256-ED88-2849-B6DC-ADF82B871163}"/>
              </a:ext>
            </a:extLst>
          </p:cNvPr>
          <p:cNvPicPr>
            <a:picLocks noChangeAspect="1"/>
          </p:cNvPicPr>
          <p:nvPr userDrawn="1"/>
        </p:nvPicPr>
        <p:blipFill>
          <a:blip r:embed="rId2">
            <a:alphaModFix amt="10000"/>
          </a:blip>
          <a:stretch>
            <a:fillRect/>
          </a:stretch>
        </p:blipFill>
        <p:spPr>
          <a:xfrm>
            <a:off x="1070303" y="1098002"/>
            <a:ext cx="8875059" cy="6858000"/>
          </a:xfrm>
          <a:prstGeom prst="rect">
            <a:avLst/>
          </a:prstGeom>
        </p:spPr>
      </p:pic>
      <p:sp>
        <p:nvSpPr>
          <p:cNvPr id="3" name="Content Placeholder 2"/>
          <p:cNvSpPr>
            <a:spLocks noGrp="1"/>
          </p:cNvSpPr>
          <p:nvPr>
            <p:ph idx="1" hasCustomPrompt="1"/>
          </p:nvPr>
        </p:nvSpPr>
        <p:spPr>
          <a:xfrm>
            <a:off x="872875" y="2737530"/>
            <a:ext cx="5559730" cy="1398833"/>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3800" b="0" i="0" baseline="0" smtClean="0">
                <a:solidFill>
                  <a:schemeClr val="bg1"/>
                </a:solidFill>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Break slide lorem ipsum dolor </a:t>
            </a:r>
            <a:r>
              <a:rPr lang="en-US" dirty="0" err="1"/>
              <a:t>amet</a:t>
            </a:r>
            <a:endParaRPr lang="en-US" dirty="0"/>
          </a:p>
        </p:txBody>
      </p:sp>
    </p:spTree>
    <p:extLst>
      <p:ext uri="{BB962C8B-B14F-4D97-AF65-F5344CB8AC3E}">
        <p14:creationId xmlns:p14="http://schemas.microsoft.com/office/powerpoint/2010/main" val="251884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op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People slide</a:t>
            </a:r>
          </a:p>
        </p:txBody>
      </p:sp>
      <p:sp>
        <p:nvSpPr>
          <p:cNvPr id="3" name="Content Placeholder 2"/>
          <p:cNvSpPr>
            <a:spLocks noGrp="1"/>
          </p:cNvSpPr>
          <p:nvPr>
            <p:ph idx="1" hasCustomPrompt="1"/>
          </p:nvPr>
        </p:nvSpPr>
        <p:spPr>
          <a:xfrm>
            <a:off x="1956018" y="1340795"/>
            <a:ext cx="2830667" cy="8537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1400" b="0" i="0" baseline="0" smtClean="0">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br>
              <a:rPr lang="en-US" dirty="0"/>
            </a:br>
            <a:r>
              <a:rPr lang="en-US" dirty="0"/>
              <a:t>Title</a:t>
            </a:r>
            <a:br>
              <a:rPr lang="en-US" dirty="0"/>
            </a:br>
            <a:r>
              <a:rPr lang="en-US" dirty="0"/>
              <a:t>Role</a:t>
            </a:r>
          </a:p>
        </p:txBody>
      </p:sp>
      <p:sp>
        <p:nvSpPr>
          <p:cNvPr id="15" name="Content Placeholder 2">
            <a:extLst>
              <a:ext uri="{FF2B5EF4-FFF2-40B4-BE49-F238E27FC236}">
                <a16:creationId xmlns:a16="http://schemas.microsoft.com/office/drawing/2014/main" id="{FE2EAB5B-115D-A146-87CE-EBFF6C61658B}"/>
              </a:ext>
            </a:extLst>
          </p:cNvPr>
          <p:cNvSpPr>
            <a:spLocks noGrp="1"/>
          </p:cNvSpPr>
          <p:nvPr>
            <p:ph idx="10" hasCustomPrompt="1"/>
          </p:nvPr>
        </p:nvSpPr>
        <p:spPr>
          <a:xfrm>
            <a:off x="1956017" y="2826339"/>
            <a:ext cx="2830667" cy="8537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1400" b="0" i="0" baseline="0" smtClean="0">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br>
              <a:rPr lang="en-US" dirty="0"/>
            </a:br>
            <a:r>
              <a:rPr lang="en-US" dirty="0"/>
              <a:t>Title</a:t>
            </a:r>
            <a:br>
              <a:rPr lang="en-US" dirty="0"/>
            </a:br>
            <a:r>
              <a:rPr lang="en-US" dirty="0"/>
              <a:t>Role</a:t>
            </a:r>
          </a:p>
        </p:txBody>
      </p:sp>
      <p:sp>
        <p:nvSpPr>
          <p:cNvPr id="16" name="Content Placeholder 2">
            <a:extLst>
              <a:ext uri="{FF2B5EF4-FFF2-40B4-BE49-F238E27FC236}">
                <a16:creationId xmlns:a16="http://schemas.microsoft.com/office/drawing/2014/main" id="{C877617A-50A4-8D47-9B99-7941B9623594}"/>
              </a:ext>
            </a:extLst>
          </p:cNvPr>
          <p:cNvSpPr>
            <a:spLocks noGrp="1"/>
          </p:cNvSpPr>
          <p:nvPr>
            <p:ph idx="11" hasCustomPrompt="1"/>
          </p:nvPr>
        </p:nvSpPr>
        <p:spPr>
          <a:xfrm>
            <a:off x="1947471" y="4311883"/>
            <a:ext cx="2830667" cy="8537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1400" b="0" i="0" baseline="0" smtClean="0">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br>
              <a:rPr lang="en-US" dirty="0"/>
            </a:br>
            <a:r>
              <a:rPr lang="en-US" dirty="0"/>
              <a:t>Title</a:t>
            </a:r>
            <a:br>
              <a:rPr lang="en-US" dirty="0"/>
            </a:br>
            <a:r>
              <a:rPr lang="en-US" dirty="0"/>
              <a:t>Role</a:t>
            </a:r>
          </a:p>
        </p:txBody>
      </p:sp>
      <p:sp>
        <p:nvSpPr>
          <p:cNvPr id="17" name="Content Placeholder 2">
            <a:extLst>
              <a:ext uri="{FF2B5EF4-FFF2-40B4-BE49-F238E27FC236}">
                <a16:creationId xmlns:a16="http://schemas.microsoft.com/office/drawing/2014/main" id="{730C0DCE-43B9-E343-8AE7-7D260E955CD8}"/>
              </a:ext>
            </a:extLst>
          </p:cNvPr>
          <p:cNvSpPr>
            <a:spLocks noGrp="1"/>
          </p:cNvSpPr>
          <p:nvPr>
            <p:ph idx="12" hasCustomPrompt="1"/>
          </p:nvPr>
        </p:nvSpPr>
        <p:spPr>
          <a:xfrm>
            <a:off x="6595345" y="1340795"/>
            <a:ext cx="2830667" cy="8537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1400" b="0" i="0" baseline="0" smtClean="0">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br>
              <a:rPr lang="en-US" dirty="0"/>
            </a:br>
            <a:r>
              <a:rPr lang="en-US" dirty="0"/>
              <a:t>Title</a:t>
            </a:r>
            <a:br>
              <a:rPr lang="en-US" dirty="0"/>
            </a:br>
            <a:r>
              <a:rPr lang="en-US" dirty="0"/>
              <a:t>Role</a:t>
            </a:r>
          </a:p>
        </p:txBody>
      </p:sp>
      <p:sp>
        <p:nvSpPr>
          <p:cNvPr id="18" name="Content Placeholder 2">
            <a:extLst>
              <a:ext uri="{FF2B5EF4-FFF2-40B4-BE49-F238E27FC236}">
                <a16:creationId xmlns:a16="http://schemas.microsoft.com/office/drawing/2014/main" id="{B86B3E4B-D8F1-E24A-9224-5E4DE20525C3}"/>
              </a:ext>
            </a:extLst>
          </p:cNvPr>
          <p:cNvSpPr>
            <a:spLocks noGrp="1"/>
          </p:cNvSpPr>
          <p:nvPr>
            <p:ph idx="13" hasCustomPrompt="1"/>
          </p:nvPr>
        </p:nvSpPr>
        <p:spPr>
          <a:xfrm>
            <a:off x="6595344" y="2826339"/>
            <a:ext cx="2830667" cy="8537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1400" b="0" i="0" baseline="0" smtClean="0">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br>
              <a:rPr lang="en-US" dirty="0"/>
            </a:br>
            <a:r>
              <a:rPr lang="en-US" dirty="0"/>
              <a:t>Title</a:t>
            </a:r>
            <a:br>
              <a:rPr lang="en-US" dirty="0"/>
            </a:br>
            <a:r>
              <a:rPr lang="en-US" dirty="0"/>
              <a:t>Role</a:t>
            </a:r>
          </a:p>
        </p:txBody>
      </p:sp>
      <p:sp>
        <p:nvSpPr>
          <p:cNvPr id="19" name="Content Placeholder 2">
            <a:extLst>
              <a:ext uri="{FF2B5EF4-FFF2-40B4-BE49-F238E27FC236}">
                <a16:creationId xmlns:a16="http://schemas.microsoft.com/office/drawing/2014/main" id="{15902051-580B-C54B-AB1A-FD55378E1BA8}"/>
              </a:ext>
            </a:extLst>
          </p:cNvPr>
          <p:cNvSpPr>
            <a:spLocks noGrp="1"/>
          </p:cNvSpPr>
          <p:nvPr>
            <p:ph idx="14" hasCustomPrompt="1"/>
          </p:nvPr>
        </p:nvSpPr>
        <p:spPr>
          <a:xfrm>
            <a:off x="6586798" y="4311883"/>
            <a:ext cx="2830667" cy="8537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1400" b="0" i="0" baseline="0" smtClean="0">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br>
              <a:rPr lang="en-US" dirty="0"/>
            </a:br>
            <a:r>
              <a:rPr lang="en-US" dirty="0"/>
              <a:t>Title</a:t>
            </a:r>
            <a:br>
              <a:rPr lang="en-US" dirty="0"/>
            </a:br>
            <a:r>
              <a:rPr lang="en-US" dirty="0"/>
              <a:t>Role</a:t>
            </a:r>
          </a:p>
        </p:txBody>
      </p:sp>
    </p:spTree>
    <p:extLst>
      <p:ext uri="{BB962C8B-B14F-4D97-AF65-F5344CB8AC3E}">
        <p14:creationId xmlns:p14="http://schemas.microsoft.com/office/powerpoint/2010/main" val="6864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ividual Perso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3946" y="1841799"/>
            <a:ext cx="3578089" cy="641913"/>
          </a:xfrm>
        </p:spPr>
        <p:txBody>
          <a:bodyPr/>
          <a:lstStyle/>
          <a:p>
            <a:r>
              <a:rPr lang="en-US" dirty="0" err="1"/>
              <a:t>Firstname</a:t>
            </a:r>
            <a:r>
              <a:rPr lang="en-US" dirty="0"/>
              <a:t> </a:t>
            </a:r>
            <a:r>
              <a:rPr lang="en-US" dirty="0" err="1"/>
              <a:t>Lastname</a:t>
            </a:r>
            <a:endParaRPr lang="en-US" dirty="0"/>
          </a:p>
        </p:txBody>
      </p:sp>
      <p:sp>
        <p:nvSpPr>
          <p:cNvPr id="3" name="Content Placeholder 2"/>
          <p:cNvSpPr>
            <a:spLocks noGrp="1"/>
          </p:cNvSpPr>
          <p:nvPr>
            <p:ph idx="1" hasCustomPrompt="1"/>
          </p:nvPr>
        </p:nvSpPr>
        <p:spPr>
          <a:xfrm>
            <a:off x="4253946" y="2507568"/>
            <a:ext cx="2830667" cy="853765"/>
          </a:xfrm>
          <a:prstGeom prst="rect">
            <a:avLst/>
          </a:prstGeom>
        </p:spPr>
        <p:txBody>
          <a:bodyPr>
            <a:normAutofit/>
          </a:bodyPr>
          <a:lstStyle>
            <a:lvl1pPr marL="0" marR="0" indent="0" algn="l" defTabSz="914400" rtl="0" eaLnBrk="1" fontAlgn="auto" latinLnBrk="0" hangingPunct="1">
              <a:lnSpc>
                <a:spcPts val="1200"/>
              </a:lnSpc>
              <a:spcBef>
                <a:spcPts val="0"/>
              </a:spcBef>
              <a:spcAft>
                <a:spcPts val="0"/>
              </a:spcAft>
              <a:buClrTx/>
              <a:buSzTx/>
              <a:buFont typeface="Arial" panose="020B0604020202020204" pitchFamily="34" charset="0"/>
              <a:buNone/>
              <a:tabLst/>
              <a:defRPr lang="en-US" sz="2000" b="0" i="0" baseline="0" smtClean="0">
                <a:effectLst/>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Department</a:t>
            </a:r>
            <a:br>
              <a:rPr lang="en-US" dirty="0"/>
            </a:br>
            <a:r>
              <a:rPr lang="en-US" dirty="0"/>
              <a:t>Company</a:t>
            </a:r>
          </a:p>
        </p:txBody>
      </p:sp>
      <p:sp>
        <p:nvSpPr>
          <p:cNvPr id="13" name="Content Placeholder 12">
            <a:extLst>
              <a:ext uri="{FF2B5EF4-FFF2-40B4-BE49-F238E27FC236}">
                <a16:creationId xmlns:a16="http://schemas.microsoft.com/office/drawing/2014/main" id="{479ABDFC-E8CA-4744-81C6-A59AD8C38EAF}"/>
              </a:ext>
            </a:extLst>
          </p:cNvPr>
          <p:cNvSpPr>
            <a:spLocks noGrp="1"/>
          </p:cNvSpPr>
          <p:nvPr>
            <p:ph sz="quarter" idx="10" hasCustomPrompt="1"/>
          </p:nvPr>
        </p:nvSpPr>
        <p:spPr>
          <a:xfrm>
            <a:off x="4254500" y="3429000"/>
            <a:ext cx="3578225" cy="1962150"/>
          </a:xfrm>
          <a:prstGeom prst="rect">
            <a:avLst/>
          </a:prstGeom>
        </p:spPr>
        <p:txBody>
          <a:bodyPr>
            <a:normAutofit/>
          </a:bodyPr>
          <a:lstStyle>
            <a:lvl1pPr marL="0" indent="0">
              <a:buNone/>
              <a:defRPr sz="2000">
                <a:solidFill>
                  <a:schemeClr val="accent2"/>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900"/>
            </a:lvl2pPr>
          </a:lstStyle>
          <a:p>
            <a:pPr lvl="0"/>
            <a:r>
              <a:rPr lang="en-US" dirty="0"/>
              <a:t>Previously</a:t>
            </a:r>
          </a:p>
          <a:p>
            <a:pPr lvl="1"/>
            <a:r>
              <a:rPr lang="en-US" dirty="0" err="1"/>
              <a:t>Praesent</a:t>
            </a:r>
            <a:r>
              <a:rPr lang="en-US" dirty="0"/>
              <a:t> </a:t>
            </a:r>
            <a:r>
              <a:rPr lang="en-US" dirty="0" err="1"/>
              <a:t>quis</a:t>
            </a:r>
            <a:r>
              <a:rPr lang="en-US" dirty="0"/>
              <a:t> </a:t>
            </a:r>
            <a:r>
              <a:rPr lang="en-US" dirty="0" err="1"/>
              <a:t>volutpat</a:t>
            </a:r>
            <a:r>
              <a:rPr lang="en-US" dirty="0"/>
              <a:t> ex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Praesent</a:t>
            </a:r>
            <a:r>
              <a:rPr lang="en-US" dirty="0"/>
              <a:t> </a:t>
            </a:r>
            <a:r>
              <a:rPr lang="en-US" dirty="0" err="1"/>
              <a:t>quis</a:t>
            </a:r>
            <a:r>
              <a:rPr lang="en-US" dirty="0"/>
              <a:t> </a:t>
            </a:r>
            <a:r>
              <a:rPr lang="en-US" dirty="0" err="1"/>
              <a:t>volutpat</a:t>
            </a:r>
            <a:r>
              <a:rPr lang="en-US" dirty="0"/>
              <a:t> ex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Praesent</a:t>
            </a:r>
            <a:r>
              <a:rPr lang="en-US" dirty="0"/>
              <a:t> </a:t>
            </a:r>
            <a:r>
              <a:rPr lang="en-US" dirty="0" err="1"/>
              <a:t>quis</a:t>
            </a:r>
            <a:r>
              <a:rPr lang="en-US" dirty="0"/>
              <a:t> </a:t>
            </a:r>
            <a:r>
              <a:rPr lang="en-US" dirty="0" err="1"/>
              <a:t>volutpat</a:t>
            </a:r>
            <a:r>
              <a:rPr lang="en-US" dirty="0"/>
              <a:t> ex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Praesent</a:t>
            </a:r>
            <a:r>
              <a:rPr lang="en-US" dirty="0"/>
              <a:t> </a:t>
            </a:r>
            <a:r>
              <a:rPr lang="en-US" dirty="0" err="1"/>
              <a:t>quis</a:t>
            </a:r>
            <a:r>
              <a:rPr lang="en-US" dirty="0"/>
              <a:t> </a:t>
            </a:r>
            <a:r>
              <a:rPr lang="en-US" dirty="0" err="1"/>
              <a:t>volutpat</a:t>
            </a:r>
            <a:r>
              <a:rPr lang="en-US" dirty="0"/>
              <a:t> ex</a:t>
            </a:r>
          </a:p>
          <a:p>
            <a:pPr lvl="1"/>
            <a:endParaRPr lang="en-US" dirty="0"/>
          </a:p>
          <a:p>
            <a:pPr lvl="1"/>
            <a:endParaRPr lang="en-US" dirty="0"/>
          </a:p>
        </p:txBody>
      </p:sp>
      <p:sp>
        <p:nvSpPr>
          <p:cNvPr id="4" name="Oval 3">
            <a:extLst>
              <a:ext uri="{FF2B5EF4-FFF2-40B4-BE49-F238E27FC236}">
                <a16:creationId xmlns:a16="http://schemas.microsoft.com/office/drawing/2014/main" id="{3D7C2196-4F21-544E-BB57-73148300C492}"/>
              </a:ext>
            </a:extLst>
          </p:cNvPr>
          <p:cNvSpPr/>
          <p:nvPr userDrawn="1"/>
        </p:nvSpPr>
        <p:spPr>
          <a:xfrm>
            <a:off x="978195" y="2190307"/>
            <a:ext cx="2339163" cy="233916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9C2C820-00A9-2342-A4C1-D5B60C3DA0E0}"/>
              </a:ext>
            </a:extLst>
          </p:cNvPr>
          <p:cNvSpPr txBox="1"/>
          <p:nvPr userDrawn="1"/>
        </p:nvSpPr>
        <p:spPr>
          <a:xfrm>
            <a:off x="1531272" y="3175222"/>
            <a:ext cx="2254103" cy="369332"/>
          </a:xfrm>
          <a:prstGeom prst="rect">
            <a:avLst/>
          </a:prstGeom>
          <a:noFill/>
        </p:spPr>
        <p:txBody>
          <a:bodyPr wrap="square" rtlCol="0">
            <a:spAutoFit/>
          </a:bodyPr>
          <a:lstStyle/>
          <a:p>
            <a:r>
              <a:rPr lang="en-US" dirty="0">
                <a:solidFill>
                  <a:schemeClr val="bg1"/>
                </a:solidFill>
              </a:rPr>
              <a:t>Image here</a:t>
            </a:r>
          </a:p>
        </p:txBody>
      </p:sp>
    </p:spTree>
    <p:extLst>
      <p:ext uri="{BB962C8B-B14F-4D97-AF65-F5344CB8AC3E}">
        <p14:creationId xmlns:p14="http://schemas.microsoft.com/office/powerpoint/2010/main" val="322708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174" y="383933"/>
            <a:ext cx="7886700" cy="641913"/>
          </a:xfrm>
          <a:prstGeom prst="rect">
            <a:avLst/>
          </a:prstGeom>
        </p:spPr>
        <p:txBody>
          <a:bodyPr vert="horz" lIns="91440" tIns="45720" rIns="91440" bIns="45720" rtlCol="0" anchor="ctr">
            <a:normAutofit/>
          </a:bodyPr>
          <a:lstStyle/>
          <a:p>
            <a:r>
              <a:rPr lang="en-US" dirty="0"/>
              <a:t>Click to edit Master title style</a:t>
            </a:r>
          </a:p>
        </p:txBody>
      </p:sp>
      <p:pic>
        <p:nvPicPr>
          <p:cNvPr id="12" name="Picture 11">
            <a:extLst>
              <a:ext uri="{FF2B5EF4-FFF2-40B4-BE49-F238E27FC236}">
                <a16:creationId xmlns:a16="http://schemas.microsoft.com/office/drawing/2014/main" id="{A2F6CE3D-6527-8C4D-8457-5791A3078416}"/>
              </a:ext>
            </a:extLst>
          </p:cNvPr>
          <p:cNvPicPr>
            <a:picLocks noChangeAspect="1"/>
          </p:cNvPicPr>
          <p:nvPr userDrawn="1"/>
        </p:nvPicPr>
        <p:blipFill>
          <a:blip r:embed="rId15"/>
          <a:stretch>
            <a:fillRect/>
          </a:stretch>
        </p:blipFill>
        <p:spPr>
          <a:xfrm>
            <a:off x="350796" y="6464334"/>
            <a:ext cx="647700" cy="279400"/>
          </a:xfrm>
          <a:prstGeom prst="rect">
            <a:avLst/>
          </a:prstGeom>
        </p:spPr>
      </p:pic>
      <p:pic>
        <p:nvPicPr>
          <p:cNvPr id="13" name="Picture 12">
            <a:extLst>
              <a:ext uri="{FF2B5EF4-FFF2-40B4-BE49-F238E27FC236}">
                <a16:creationId xmlns:a16="http://schemas.microsoft.com/office/drawing/2014/main" id="{51ADC8F2-8D53-2148-AE68-458E2612B235}"/>
              </a:ext>
            </a:extLst>
          </p:cNvPr>
          <p:cNvPicPr>
            <a:picLocks noChangeAspect="1"/>
          </p:cNvPicPr>
          <p:nvPr userDrawn="1"/>
        </p:nvPicPr>
        <p:blipFill>
          <a:blip r:embed="rId16"/>
          <a:stretch>
            <a:fillRect/>
          </a:stretch>
        </p:blipFill>
        <p:spPr>
          <a:xfrm>
            <a:off x="374068" y="6249214"/>
            <a:ext cx="8772225" cy="68355"/>
          </a:xfrm>
          <a:prstGeom prst="rect">
            <a:avLst/>
          </a:prstGeom>
        </p:spPr>
      </p:pic>
      <p:sp>
        <p:nvSpPr>
          <p:cNvPr id="10" name="Text Box 23">
            <a:extLst>
              <a:ext uri="{FF2B5EF4-FFF2-40B4-BE49-F238E27FC236}">
                <a16:creationId xmlns:a16="http://schemas.microsoft.com/office/drawing/2014/main" id="{5E94ADB3-7D61-3345-9F22-949AEDA892EC}"/>
              </a:ext>
            </a:extLst>
          </p:cNvPr>
          <p:cNvSpPr txBox="1">
            <a:spLocks noChangeArrowheads="1"/>
          </p:cNvSpPr>
          <p:nvPr userDrawn="1"/>
        </p:nvSpPr>
        <p:spPr bwMode="black">
          <a:xfrm>
            <a:off x="8811494" y="6494779"/>
            <a:ext cx="457200" cy="230832"/>
          </a:xfrm>
          <a:prstGeom prst="rect">
            <a:avLst/>
          </a:prstGeom>
          <a:noFill/>
          <a:ln w="9525">
            <a:noFill/>
            <a:miter lim="800000"/>
            <a:headEnd/>
            <a:tailEnd/>
          </a:ln>
          <a:effectLst/>
        </p:spPr>
        <p:txBody>
          <a:bodyPr wrap="square" lIns="0" tIns="45720" rIns="0" bIns="45720" anchor="b">
            <a:prstTxWarp prst="textNoShape">
              <a:avLst/>
            </a:prstTxWarp>
            <a:spAutoFit/>
          </a:bodyPr>
          <a:lstStyle/>
          <a:p>
            <a:pPr algn="l"/>
            <a:fld id="{B2C5CB95-9817-1947-838C-B47211A7713A}" type="slidenum">
              <a:rPr lang="en-US" sz="900" b="0" i="0" baseline="0" smtClean="0">
                <a:solidFill>
                  <a:schemeClr val="tx2"/>
                </a:solidFill>
                <a:effectLst/>
                <a:latin typeface="Calibri"/>
                <a:ea typeface="Calibri"/>
                <a:cs typeface="Calibri"/>
              </a:rPr>
              <a:pPr algn="l"/>
              <a:t>‹#›</a:t>
            </a:fld>
            <a:endParaRPr lang="en-US" sz="900" b="0" i="0" baseline="0" dirty="0">
              <a:solidFill>
                <a:schemeClr val="tx2"/>
              </a:solidFill>
              <a:effectLst/>
              <a:latin typeface="Calibri"/>
              <a:ea typeface="Calibri"/>
              <a:cs typeface="Calibri"/>
            </a:endParaRPr>
          </a:p>
        </p:txBody>
      </p:sp>
      <p:sp>
        <p:nvSpPr>
          <p:cNvPr id="11" name="TextBox 10">
            <a:extLst>
              <a:ext uri="{FF2B5EF4-FFF2-40B4-BE49-F238E27FC236}">
                <a16:creationId xmlns:a16="http://schemas.microsoft.com/office/drawing/2014/main" id="{6095874B-5AC2-024E-9476-9DAE31EDCA0C}"/>
              </a:ext>
            </a:extLst>
          </p:cNvPr>
          <p:cNvSpPr txBox="1"/>
          <p:nvPr userDrawn="1"/>
        </p:nvSpPr>
        <p:spPr>
          <a:xfrm>
            <a:off x="6567568" y="6505170"/>
            <a:ext cx="2133600" cy="228600"/>
          </a:xfrm>
          <a:prstGeom prst="rect">
            <a:avLst/>
          </a:prstGeom>
          <a:noFill/>
        </p:spPr>
        <p:txBody>
          <a:bodyPr wrap="square" tIns="45720" bIns="45720" rtlCol="0" anchor="b" anchorCtr="0">
            <a:spAutoFit/>
          </a:bodyPr>
          <a:lstStyle/>
          <a:p>
            <a:pPr algn="r"/>
            <a:r>
              <a:rPr lang="en-US" sz="900" cap="all" baseline="0" dirty="0">
                <a:solidFill>
                  <a:schemeClr val="tx2"/>
                </a:solidFill>
                <a:effectLst/>
                <a:latin typeface="Calibri"/>
              </a:rPr>
              <a:t>Confidential and Proprietary </a:t>
            </a:r>
          </a:p>
        </p:txBody>
      </p:sp>
      <p:sp>
        <p:nvSpPr>
          <p:cNvPr id="4" name="Text Placeholder 3">
            <a:extLst>
              <a:ext uri="{FF2B5EF4-FFF2-40B4-BE49-F238E27FC236}">
                <a16:creationId xmlns:a16="http://schemas.microsoft.com/office/drawing/2014/main" id="{BDF6CECD-5354-9F46-ABA5-16538AE40DF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2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80" r:id="rId6"/>
    <p:sldLayoutId id="2147483675" r:id="rId7"/>
    <p:sldLayoutId id="2147483677" r:id="rId8"/>
    <p:sldLayoutId id="2147483678" r:id="rId9"/>
    <p:sldLayoutId id="2147483676" r:id="rId10"/>
    <p:sldLayoutId id="2147483682" r:id="rId11"/>
    <p:sldLayoutId id="2147483679" r:id="rId12"/>
    <p:sldLayoutId id="2147483681" r:id="rId13"/>
  </p:sldLayoutIdLst>
  <p:hf hdr="0" dt="0"/>
  <p:txStyles>
    <p:titleStyle>
      <a:lvl1pPr algn="l" defTabSz="914400" rtl="0" eaLnBrk="1" latinLnBrk="0" hangingPunct="1">
        <a:lnSpc>
          <a:spcPct val="90000"/>
        </a:lnSpc>
        <a:spcBef>
          <a:spcPct val="0"/>
        </a:spcBef>
        <a:buNone/>
        <a:defRPr sz="3200" kern="1200" baseline="0">
          <a:solidFill>
            <a:schemeClr val="accent2"/>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2"/>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3" Type="http://schemas.openxmlformats.org/officeDocument/2006/relationships/image" Target="../media/image79.png"/><Relationship Id="rId7" Type="http://schemas.openxmlformats.org/officeDocument/2006/relationships/image" Target="../media/image81.gif"/><Relationship Id="rId12" Type="http://schemas.openxmlformats.org/officeDocument/2006/relationships/image" Target="../media/image85.jpeg"/><Relationship Id="rId17" Type="http://schemas.openxmlformats.org/officeDocument/2006/relationships/image" Target="../media/image90.png"/><Relationship Id="rId2" Type="http://schemas.openxmlformats.org/officeDocument/2006/relationships/notesSlide" Target="../notesSlides/notesSlide10.xml"/><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84.jpeg"/><Relationship Id="rId5" Type="http://schemas.openxmlformats.org/officeDocument/2006/relationships/image" Target="../media/image36.jpe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23.jpeg"/><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oupvc.com/"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mailto:name@oupvc.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6" Type="http://schemas.openxmlformats.org/officeDocument/2006/relationships/image" Target="../media/image32.jpeg"/><Relationship Id="rId21" Type="http://schemas.openxmlformats.org/officeDocument/2006/relationships/image" Target="../media/image27.jpeg"/><Relationship Id="rId42" Type="http://schemas.openxmlformats.org/officeDocument/2006/relationships/image" Target="../media/image48.jpeg"/><Relationship Id="rId47" Type="http://schemas.openxmlformats.org/officeDocument/2006/relationships/image" Target="../media/image53.jpeg"/><Relationship Id="rId63" Type="http://schemas.openxmlformats.org/officeDocument/2006/relationships/image" Target="../media/image69.png"/><Relationship Id="rId68" Type="http://schemas.openxmlformats.org/officeDocument/2006/relationships/image" Target="../media/image74.tiff"/><Relationship Id="rId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22.jpeg"/><Relationship Id="rId29" Type="http://schemas.openxmlformats.org/officeDocument/2006/relationships/image" Target="../media/image35.jpeg"/><Relationship Id="rId11" Type="http://schemas.openxmlformats.org/officeDocument/2006/relationships/image" Target="../media/image17.jpeg"/><Relationship Id="rId24" Type="http://schemas.openxmlformats.org/officeDocument/2006/relationships/image" Target="../media/image30.jpeg"/><Relationship Id="rId32" Type="http://schemas.openxmlformats.org/officeDocument/2006/relationships/image" Target="../media/image38.jpeg"/><Relationship Id="rId37" Type="http://schemas.openxmlformats.org/officeDocument/2006/relationships/image" Target="../media/image43.jpeg"/><Relationship Id="rId40" Type="http://schemas.openxmlformats.org/officeDocument/2006/relationships/image" Target="../media/image46.jpeg"/><Relationship Id="rId45" Type="http://schemas.openxmlformats.org/officeDocument/2006/relationships/image" Target="../media/image51.jpeg"/><Relationship Id="rId53" Type="http://schemas.openxmlformats.org/officeDocument/2006/relationships/image" Target="../media/image59.jpeg"/><Relationship Id="rId58" Type="http://schemas.openxmlformats.org/officeDocument/2006/relationships/image" Target="../media/image64.jpeg"/><Relationship Id="rId66" Type="http://schemas.openxmlformats.org/officeDocument/2006/relationships/image" Target="../media/image72.jpeg"/><Relationship Id="rId5" Type="http://schemas.openxmlformats.org/officeDocument/2006/relationships/image" Target="../media/image11.png"/><Relationship Id="rId61" Type="http://schemas.openxmlformats.org/officeDocument/2006/relationships/image" Target="../media/image67.jpeg"/><Relationship Id="rId19" Type="http://schemas.openxmlformats.org/officeDocument/2006/relationships/image" Target="../media/image25.jpeg"/><Relationship Id="rId14" Type="http://schemas.openxmlformats.org/officeDocument/2006/relationships/image" Target="../media/image20.jpeg"/><Relationship Id="rId22" Type="http://schemas.openxmlformats.org/officeDocument/2006/relationships/image" Target="../media/image28.jpeg"/><Relationship Id="rId27" Type="http://schemas.openxmlformats.org/officeDocument/2006/relationships/image" Target="../media/image33.jpeg"/><Relationship Id="rId30" Type="http://schemas.openxmlformats.org/officeDocument/2006/relationships/image" Target="../media/image36.jpeg"/><Relationship Id="rId35" Type="http://schemas.openxmlformats.org/officeDocument/2006/relationships/image" Target="../media/image41.jpeg"/><Relationship Id="rId43" Type="http://schemas.openxmlformats.org/officeDocument/2006/relationships/image" Target="../media/image49.jpeg"/><Relationship Id="rId48" Type="http://schemas.openxmlformats.org/officeDocument/2006/relationships/image" Target="../media/image54.jpeg"/><Relationship Id="rId56" Type="http://schemas.openxmlformats.org/officeDocument/2006/relationships/image" Target="../media/image62.jpeg"/><Relationship Id="rId64" Type="http://schemas.openxmlformats.org/officeDocument/2006/relationships/image" Target="../media/image70.png"/><Relationship Id="rId69" Type="http://schemas.openxmlformats.org/officeDocument/2006/relationships/image" Target="../media/image75.tiff"/><Relationship Id="rId8" Type="http://schemas.openxmlformats.org/officeDocument/2006/relationships/image" Target="../media/image14.png"/><Relationship Id="rId51" Type="http://schemas.openxmlformats.org/officeDocument/2006/relationships/image" Target="../media/image57.jpeg"/><Relationship Id="rId3"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jpeg"/><Relationship Id="rId33" Type="http://schemas.openxmlformats.org/officeDocument/2006/relationships/image" Target="../media/image39.jpeg"/><Relationship Id="rId38" Type="http://schemas.openxmlformats.org/officeDocument/2006/relationships/image" Target="../media/image44.jpeg"/><Relationship Id="rId46" Type="http://schemas.openxmlformats.org/officeDocument/2006/relationships/image" Target="../media/image52.jpeg"/><Relationship Id="rId59" Type="http://schemas.openxmlformats.org/officeDocument/2006/relationships/image" Target="../media/image65.png"/><Relationship Id="rId67" Type="http://schemas.openxmlformats.org/officeDocument/2006/relationships/image" Target="../media/image73.tiff"/><Relationship Id="rId20" Type="http://schemas.openxmlformats.org/officeDocument/2006/relationships/image" Target="../media/image26.jpeg"/><Relationship Id="rId41" Type="http://schemas.openxmlformats.org/officeDocument/2006/relationships/image" Target="../media/image47.jpeg"/><Relationship Id="rId54" Type="http://schemas.openxmlformats.org/officeDocument/2006/relationships/image" Target="../media/image60.jpeg"/><Relationship Id="rId6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12.png"/><Relationship Id="rId15" Type="http://schemas.openxmlformats.org/officeDocument/2006/relationships/image" Target="../media/image21.jpeg"/><Relationship Id="rId23" Type="http://schemas.openxmlformats.org/officeDocument/2006/relationships/image" Target="../media/image29.jpeg"/><Relationship Id="rId28" Type="http://schemas.openxmlformats.org/officeDocument/2006/relationships/image" Target="../media/image34.jpeg"/><Relationship Id="rId36" Type="http://schemas.openxmlformats.org/officeDocument/2006/relationships/image" Target="../media/image42.jpeg"/><Relationship Id="rId49" Type="http://schemas.openxmlformats.org/officeDocument/2006/relationships/image" Target="../media/image55.jpeg"/><Relationship Id="rId57" Type="http://schemas.openxmlformats.org/officeDocument/2006/relationships/image" Target="../media/image63.jpeg"/><Relationship Id="rId10" Type="http://schemas.openxmlformats.org/officeDocument/2006/relationships/image" Target="../media/image16.jpeg"/><Relationship Id="rId31" Type="http://schemas.openxmlformats.org/officeDocument/2006/relationships/image" Target="../media/image37.jpeg"/><Relationship Id="rId44" Type="http://schemas.openxmlformats.org/officeDocument/2006/relationships/image" Target="../media/image50.jpeg"/><Relationship Id="rId52" Type="http://schemas.openxmlformats.org/officeDocument/2006/relationships/image" Target="../media/image58.jpeg"/><Relationship Id="rId60" Type="http://schemas.openxmlformats.org/officeDocument/2006/relationships/image" Target="../media/image66.png"/><Relationship Id="rId65" Type="http://schemas.openxmlformats.org/officeDocument/2006/relationships/image" Target="../media/image71.jpeg"/><Relationship Id="rId4" Type="http://schemas.openxmlformats.org/officeDocument/2006/relationships/image" Target="../media/image10.png"/><Relationship Id="rId9"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jpeg"/><Relationship Id="rId39" Type="http://schemas.openxmlformats.org/officeDocument/2006/relationships/image" Target="../media/image45.jpeg"/><Relationship Id="rId34" Type="http://schemas.openxmlformats.org/officeDocument/2006/relationships/image" Target="../media/image40.jpeg"/><Relationship Id="rId50" Type="http://schemas.openxmlformats.org/officeDocument/2006/relationships/image" Target="../media/image56.jpeg"/><Relationship Id="rId55"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hbswk.hbs.edu/item/how-do-venture-capitalists-make-decisions" TargetMode="Externa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C913-F449-234C-A1A0-803CB45AA0FF}"/>
              </a:ext>
            </a:extLst>
          </p:cNvPr>
          <p:cNvSpPr>
            <a:spLocks noGrp="1"/>
          </p:cNvSpPr>
          <p:nvPr>
            <p:ph type="ctrTitle"/>
          </p:nvPr>
        </p:nvSpPr>
        <p:spPr>
          <a:xfrm>
            <a:off x="506895" y="3969262"/>
            <a:ext cx="8281505" cy="811433"/>
          </a:xfrm>
        </p:spPr>
        <p:txBody>
          <a:bodyPr>
            <a:normAutofit fontScale="90000"/>
          </a:bodyPr>
          <a:lstStyle/>
          <a:p>
            <a:r>
              <a:rPr lang="en-US" dirty="0"/>
              <a:t>Pitching 101: How to Present Your Startups and Technology Innovation to Potential Funders</a:t>
            </a:r>
          </a:p>
        </p:txBody>
      </p:sp>
      <p:sp>
        <p:nvSpPr>
          <p:cNvPr id="3" name="Subtitle 2">
            <a:extLst>
              <a:ext uri="{FF2B5EF4-FFF2-40B4-BE49-F238E27FC236}">
                <a16:creationId xmlns:a16="http://schemas.microsoft.com/office/drawing/2014/main" id="{AF5A1009-337A-6B4B-9B20-2531981DA80C}"/>
              </a:ext>
            </a:extLst>
          </p:cNvPr>
          <p:cNvSpPr>
            <a:spLocks noGrp="1"/>
          </p:cNvSpPr>
          <p:nvPr>
            <p:ph type="subTitle" idx="1"/>
          </p:nvPr>
        </p:nvSpPr>
        <p:spPr>
          <a:xfrm>
            <a:off x="506895" y="5211636"/>
            <a:ext cx="7772399" cy="812103"/>
          </a:xfrm>
        </p:spPr>
        <p:txBody>
          <a:bodyPr>
            <a:normAutofit/>
          </a:bodyPr>
          <a:lstStyle/>
          <a:p>
            <a:r>
              <a:rPr lang="en-US" dirty="0"/>
              <a:t>August 21, 2020 | UCLA TDG</a:t>
            </a:r>
          </a:p>
        </p:txBody>
      </p:sp>
    </p:spTree>
    <p:extLst>
      <p:ext uri="{BB962C8B-B14F-4D97-AF65-F5344CB8AC3E}">
        <p14:creationId xmlns:p14="http://schemas.microsoft.com/office/powerpoint/2010/main" val="221152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66824"/>
            <a:ext cx="8458200" cy="4752975"/>
          </a:xfrm>
        </p:spPr>
        <p:txBody>
          <a:bodyPr>
            <a:normAutofit/>
          </a:bodyPr>
          <a:lstStyle/>
          <a:p>
            <a:pPr marL="0" indent="0">
              <a:buNone/>
            </a:pPr>
            <a:r>
              <a:rPr lang="en-US" sz="2400" dirty="0">
                <a:latin typeface="Raleway" panose="020B0503030101060003" pitchFamily="34" charset="0"/>
              </a:rPr>
              <a:t>Targeting investors</a:t>
            </a:r>
          </a:p>
          <a:p>
            <a:pPr lvl="1"/>
            <a:r>
              <a:rPr lang="en-US" sz="1800" b="1" dirty="0">
                <a:latin typeface="Raleway" panose="020B0503030101060003" pitchFamily="34" charset="0"/>
              </a:rPr>
              <a:t>Investment strategy (sector), stage, and availability of funds </a:t>
            </a:r>
          </a:p>
          <a:p>
            <a:pPr lvl="1"/>
            <a:r>
              <a:rPr lang="en-US" sz="1800" dirty="0">
                <a:latin typeface="Raleway" panose="020B0503030101060003" pitchFamily="34" charset="0"/>
              </a:rPr>
              <a:t>Unless you’re a ‘rock star’ with prior entrepreneurial success, fundraising is a challenging, potentially grueling, and a long process </a:t>
            </a:r>
          </a:p>
          <a:p>
            <a:pPr lvl="1"/>
            <a:r>
              <a:rPr lang="en-US" sz="1800" dirty="0">
                <a:latin typeface="Raleway" panose="020B0503030101060003" pitchFamily="34" charset="0"/>
              </a:rPr>
              <a:t>Be prepared for rejection - VCs say “no” far more often than “yes”</a:t>
            </a:r>
          </a:p>
          <a:p>
            <a:pPr lvl="1"/>
            <a:r>
              <a:rPr lang="en-US" sz="1800" dirty="0">
                <a:latin typeface="Raleway" panose="020B0503030101060003" pitchFamily="34" charset="0"/>
              </a:rPr>
              <a:t>Early stage companies often represent new stories &amp; technologies</a:t>
            </a:r>
          </a:p>
          <a:p>
            <a:pPr lvl="2">
              <a:buFontTx/>
              <a:buChar char="-"/>
            </a:pPr>
            <a:r>
              <a:rPr lang="en-US" sz="1800" dirty="0">
                <a:latin typeface="Raleway" panose="020B0503030101060003" pitchFamily="34" charset="0"/>
              </a:rPr>
              <a:t>Multiple meetings will be needed</a:t>
            </a:r>
          </a:p>
          <a:p>
            <a:pPr marL="0" indent="0">
              <a:buNone/>
            </a:pPr>
            <a:r>
              <a:rPr lang="en-US" sz="2400" dirty="0">
                <a:latin typeface="Raleway" panose="020B0503030101060003" pitchFamily="34" charset="0"/>
              </a:rPr>
              <a:t>Private placement agents - investors want to work directly with founders</a:t>
            </a:r>
          </a:p>
          <a:p>
            <a:pPr lvl="1"/>
            <a:r>
              <a:rPr lang="en-US" sz="1800" dirty="0">
                <a:latin typeface="Raleway" panose="020B0503030101060003" pitchFamily="34" charset="0"/>
              </a:rPr>
              <a:t>Only ‘ok’ for late stage companies that are truly ‘too busy’</a:t>
            </a:r>
          </a:p>
          <a:p>
            <a:pPr lvl="1"/>
            <a:r>
              <a:rPr lang="en-US" sz="1800" dirty="0">
                <a:latin typeface="Raleway" panose="020B0503030101060003" pitchFamily="34" charset="0"/>
              </a:rPr>
              <a:t>Pros: can run an efficient process and identify potential investors</a:t>
            </a:r>
          </a:p>
          <a:p>
            <a:pPr lvl="1"/>
            <a:r>
              <a:rPr lang="en-US" sz="1800" dirty="0">
                <a:latin typeface="Raleway" panose="020B0503030101060003" pitchFamily="34" charset="0"/>
              </a:rPr>
              <a:t>Cons: 1</a:t>
            </a:r>
            <a:r>
              <a:rPr lang="en-US" sz="1800" baseline="30000" dirty="0">
                <a:latin typeface="Raleway" panose="020B0503030101060003" pitchFamily="34" charset="0"/>
              </a:rPr>
              <a:t>st</a:t>
            </a:r>
            <a:r>
              <a:rPr lang="en-US" sz="1800" dirty="0">
                <a:latin typeface="Raleway" panose="020B0503030101060003" pitchFamily="34" charset="0"/>
              </a:rPr>
              <a:t> impressions; founders still need to be personally involved</a:t>
            </a:r>
          </a:p>
        </p:txBody>
      </p:sp>
      <p:sp>
        <p:nvSpPr>
          <p:cNvPr id="3" name="Title 2"/>
          <p:cNvSpPr>
            <a:spLocks noGrp="1"/>
          </p:cNvSpPr>
          <p:nvPr>
            <p:ph type="title"/>
          </p:nvPr>
        </p:nvSpPr>
        <p:spPr/>
        <p:txBody>
          <a:bodyPr>
            <a:noAutofit/>
          </a:bodyPr>
          <a:lstStyle/>
          <a:p>
            <a:r>
              <a:rPr lang="en-US" dirty="0"/>
              <a:t>Lessons Learned about Raising Capital</a:t>
            </a:r>
          </a:p>
        </p:txBody>
      </p:sp>
    </p:spTree>
    <p:extLst>
      <p:ext uri="{BB962C8B-B14F-4D97-AF65-F5344CB8AC3E}">
        <p14:creationId xmlns:p14="http://schemas.microsoft.com/office/powerpoint/2010/main" val="4214230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B290-A35F-6F45-A362-D66C72A787D1}"/>
              </a:ext>
            </a:extLst>
          </p:cNvPr>
          <p:cNvSpPr>
            <a:spLocks noGrp="1"/>
          </p:cNvSpPr>
          <p:nvPr>
            <p:ph type="title"/>
          </p:nvPr>
        </p:nvSpPr>
        <p:spPr>
          <a:xfrm>
            <a:off x="457200" y="384048"/>
            <a:ext cx="7886700" cy="641913"/>
          </a:xfrm>
        </p:spPr>
        <p:txBody>
          <a:bodyPr>
            <a:normAutofit fontScale="90000"/>
          </a:bodyPr>
          <a:lstStyle/>
          <a:p>
            <a:r>
              <a:rPr lang="en-US" dirty="0"/>
              <a:t>Know Your Investor: VCs Invest at Different Stages (Life Science)</a:t>
            </a:r>
          </a:p>
        </p:txBody>
      </p:sp>
      <p:sp>
        <p:nvSpPr>
          <p:cNvPr id="4" name="Chevron 13">
            <a:extLst>
              <a:ext uri="{FF2B5EF4-FFF2-40B4-BE49-F238E27FC236}">
                <a16:creationId xmlns:a16="http://schemas.microsoft.com/office/drawing/2014/main" id="{95004825-3CEE-6149-A04F-84592A351757}"/>
              </a:ext>
            </a:extLst>
          </p:cNvPr>
          <p:cNvSpPr/>
          <p:nvPr/>
        </p:nvSpPr>
        <p:spPr>
          <a:xfrm>
            <a:off x="1469685" y="1427988"/>
            <a:ext cx="1381477" cy="553212"/>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tx2"/>
                </a:solidFill>
                <a:latin typeface="Raleway" panose="020B0503030101060003" pitchFamily="34" charset="77"/>
              </a:rPr>
              <a:t>Company formation</a:t>
            </a:r>
          </a:p>
        </p:txBody>
      </p:sp>
      <p:sp>
        <p:nvSpPr>
          <p:cNvPr id="5" name="Chevron 14">
            <a:extLst>
              <a:ext uri="{FF2B5EF4-FFF2-40B4-BE49-F238E27FC236}">
                <a16:creationId xmlns:a16="http://schemas.microsoft.com/office/drawing/2014/main" id="{3B10BD6B-6669-4641-9EC1-C03D44FECEE5}"/>
              </a:ext>
            </a:extLst>
          </p:cNvPr>
          <p:cNvSpPr/>
          <p:nvPr/>
        </p:nvSpPr>
        <p:spPr>
          <a:xfrm>
            <a:off x="2669801" y="1427988"/>
            <a:ext cx="1381477" cy="553212"/>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tx2"/>
                </a:solidFill>
                <a:latin typeface="Raleway" panose="020B0503030101060003" pitchFamily="34" charset="77"/>
              </a:rPr>
              <a:t>Early pre-clinical</a:t>
            </a:r>
          </a:p>
        </p:txBody>
      </p:sp>
      <p:sp>
        <p:nvSpPr>
          <p:cNvPr id="6" name="Chevron 15">
            <a:extLst>
              <a:ext uri="{FF2B5EF4-FFF2-40B4-BE49-F238E27FC236}">
                <a16:creationId xmlns:a16="http://schemas.microsoft.com/office/drawing/2014/main" id="{AC18836D-ED55-4B48-882D-FCE967023F16}"/>
              </a:ext>
            </a:extLst>
          </p:cNvPr>
          <p:cNvSpPr/>
          <p:nvPr/>
        </p:nvSpPr>
        <p:spPr>
          <a:xfrm>
            <a:off x="3869917" y="1427988"/>
            <a:ext cx="1381477" cy="553212"/>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tx2"/>
                </a:solidFill>
                <a:latin typeface="Raleway" panose="020B0503030101060003" pitchFamily="34" charset="77"/>
              </a:rPr>
              <a:t>IND enabling / IND-ready</a:t>
            </a:r>
          </a:p>
        </p:txBody>
      </p:sp>
      <p:sp>
        <p:nvSpPr>
          <p:cNvPr id="7" name="Chevron 16">
            <a:extLst>
              <a:ext uri="{FF2B5EF4-FFF2-40B4-BE49-F238E27FC236}">
                <a16:creationId xmlns:a16="http://schemas.microsoft.com/office/drawing/2014/main" id="{F4191CC7-2D06-4E43-AFE9-E79A9F95216F}"/>
              </a:ext>
            </a:extLst>
          </p:cNvPr>
          <p:cNvSpPr/>
          <p:nvPr/>
        </p:nvSpPr>
        <p:spPr>
          <a:xfrm>
            <a:off x="5070033" y="1427988"/>
            <a:ext cx="1381477" cy="553212"/>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tx2"/>
                </a:solidFill>
                <a:latin typeface="Raleway" panose="020B0503030101060003" pitchFamily="34" charset="77"/>
              </a:rPr>
              <a:t>Early clinical</a:t>
            </a:r>
          </a:p>
        </p:txBody>
      </p:sp>
      <p:sp>
        <p:nvSpPr>
          <p:cNvPr id="8" name="Chevron 17">
            <a:extLst>
              <a:ext uri="{FF2B5EF4-FFF2-40B4-BE49-F238E27FC236}">
                <a16:creationId xmlns:a16="http://schemas.microsoft.com/office/drawing/2014/main" id="{2A1C813D-02F8-6545-BFB2-8832B13371E1}"/>
              </a:ext>
            </a:extLst>
          </p:cNvPr>
          <p:cNvSpPr/>
          <p:nvPr/>
        </p:nvSpPr>
        <p:spPr>
          <a:xfrm>
            <a:off x="6270149" y="1427988"/>
            <a:ext cx="1381477" cy="553212"/>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tx2"/>
                </a:solidFill>
                <a:latin typeface="Raleway" panose="020B0503030101060003" pitchFamily="34" charset="77"/>
              </a:rPr>
              <a:t>Late clinical</a:t>
            </a:r>
          </a:p>
        </p:txBody>
      </p:sp>
      <p:sp>
        <p:nvSpPr>
          <p:cNvPr id="9" name="Chevron 18">
            <a:extLst>
              <a:ext uri="{FF2B5EF4-FFF2-40B4-BE49-F238E27FC236}">
                <a16:creationId xmlns:a16="http://schemas.microsoft.com/office/drawing/2014/main" id="{0B3AB3E9-6F24-E545-934B-64812E499956}"/>
              </a:ext>
            </a:extLst>
          </p:cNvPr>
          <p:cNvSpPr/>
          <p:nvPr/>
        </p:nvSpPr>
        <p:spPr>
          <a:xfrm>
            <a:off x="7470267" y="1427988"/>
            <a:ext cx="1381477" cy="553212"/>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tx2"/>
                </a:solidFill>
                <a:latin typeface="Raleway" panose="020B0503030101060003" pitchFamily="34" charset="77"/>
              </a:rPr>
              <a:t>NDA / PMA / Commercial</a:t>
            </a:r>
          </a:p>
        </p:txBody>
      </p:sp>
      <p:pic>
        <p:nvPicPr>
          <p:cNvPr id="10" name="Picture 9">
            <a:extLst>
              <a:ext uri="{FF2B5EF4-FFF2-40B4-BE49-F238E27FC236}">
                <a16:creationId xmlns:a16="http://schemas.microsoft.com/office/drawing/2014/main" id="{D1DBE01E-EC3B-4148-9723-92FE7F9F6769}"/>
              </a:ext>
            </a:extLst>
          </p:cNvPr>
          <p:cNvPicPr>
            <a:picLocks noChangeAspect="1"/>
          </p:cNvPicPr>
          <p:nvPr/>
        </p:nvPicPr>
        <p:blipFill>
          <a:blip r:embed="rId3"/>
          <a:stretch>
            <a:fillRect/>
          </a:stretch>
        </p:blipFill>
        <p:spPr>
          <a:xfrm>
            <a:off x="194227" y="2533632"/>
            <a:ext cx="1328023" cy="236572"/>
          </a:xfrm>
          <a:prstGeom prst="rect">
            <a:avLst/>
          </a:prstGeom>
        </p:spPr>
      </p:pic>
      <p:cxnSp>
        <p:nvCxnSpPr>
          <p:cNvPr id="11" name="Straight Arrow Connector 10">
            <a:extLst>
              <a:ext uri="{FF2B5EF4-FFF2-40B4-BE49-F238E27FC236}">
                <a16:creationId xmlns:a16="http://schemas.microsoft.com/office/drawing/2014/main" id="{E0544882-1569-B141-AC2B-4484B2D24EB0}"/>
              </a:ext>
            </a:extLst>
          </p:cNvPr>
          <p:cNvCxnSpPr/>
          <p:nvPr/>
        </p:nvCxnSpPr>
        <p:spPr>
          <a:xfrm>
            <a:off x="1522250" y="2651918"/>
            <a:ext cx="3437143" cy="0"/>
          </a:xfrm>
          <a:prstGeom prst="straightConnector1">
            <a:avLst/>
          </a:prstGeom>
          <a:ln w="63500">
            <a:tailEnd type="oval"/>
          </a:ln>
        </p:spPr>
        <p:style>
          <a:lnRef idx="1">
            <a:schemeClr val="accent1"/>
          </a:lnRef>
          <a:fillRef idx="0">
            <a:schemeClr val="accent1"/>
          </a:fillRef>
          <a:effectRef idx="0">
            <a:schemeClr val="accent1"/>
          </a:effectRef>
          <a:fontRef idx="minor">
            <a:schemeClr val="tx1"/>
          </a:fontRef>
        </p:style>
      </p:cxnSp>
      <p:pic>
        <p:nvPicPr>
          <p:cNvPr id="12" name="Picture 4" descr="http://www.thirdrockventures.com/img/logo.png">
            <a:extLst>
              <a:ext uri="{FF2B5EF4-FFF2-40B4-BE49-F238E27FC236}">
                <a16:creationId xmlns:a16="http://schemas.microsoft.com/office/drawing/2014/main" id="{D33113ED-23B1-A44C-8030-80ED9DBEC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352" y="2165038"/>
            <a:ext cx="1055772" cy="44479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5" name="Straight Arrow Connector 14">
            <a:extLst>
              <a:ext uri="{FF2B5EF4-FFF2-40B4-BE49-F238E27FC236}">
                <a16:creationId xmlns:a16="http://schemas.microsoft.com/office/drawing/2014/main" id="{D18A77B3-8A35-4B4C-9B1D-AB102E1379C9}"/>
              </a:ext>
            </a:extLst>
          </p:cNvPr>
          <p:cNvCxnSpPr/>
          <p:nvPr/>
        </p:nvCxnSpPr>
        <p:spPr>
          <a:xfrm>
            <a:off x="1522250" y="2393903"/>
            <a:ext cx="1074943" cy="0"/>
          </a:xfrm>
          <a:prstGeom prst="straightConnector1">
            <a:avLst/>
          </a:prstGeom>
          <a:ln w="63500">
            <a:solidFill>
              <a:schemeClr val="accent2"/>
            </a:solidFill>
            <a:tailEnd type="oval"/>
          </a:ln>
        </p:spPr>
        <p:style>
          <a:lnRef idx="1">
            <a:schemeClr val="accent1"/>
          </a:lnRef>
          <a:fillRef idx="0">
            <a:schemeClr val="accent1"/>
          </a:fillRef>
          <a:effectRef idx="0">
            <a:schemeClr val="accent1"/>
          </a:effectRef>
          <a:fontRef idx="minor">
            <a:schemeClr val="tx1"/>
          </a:fontRef>
        </p:style>
      </p:cxnSp>
      <p:pic>
        <p:nvPicPr>
          <p:cNvPr id="16" name="Picture 34" descr="https://encrypted-tbn0.gstatic.com/images?q=tbn:ANd9GcQoPGseGtJn8t5aUkaBANIdTq7b2cqMD4x6870RvVr8SIlJu4b9pA">
            <a:extLst>
              <a:ext uri="{FF2B5EF4-FFF2-40B4-BE49-F238E27FC236}">
                <a16:creationId xmlns:a16="http://schemas.microsoft.com/office/drawing/2014/main" id="{08ED875A-70E8-B54F-B88D-D39328E07B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00" t="20955" r="3755" b="10664"/>
          <a:stretch/>
        </p:blipFill>
        <p:spPr bwMode="auto">
          <a:xfrm>
            <a:off x="615993" y="3276600"/>
            <a:ext cx="762000" cy="2286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7" name="Straight Arrow Connector 16">
            <a:extLst>
              <a:ext uri="{FF2B5EF4-FFF2-40B4-BE49-F238E27FC236}">
                <a16:creationId xmlns:a16="http://schemas.microsoft.com/office/drawing/2014/main" id="{8D24FF80-39BB-904C-80BC-CD21CD1FC9B7}"/>
              </a:ext>
            </a:extLst>
          </p:cNvPr>
          <p:cNvCxnSpPr/>
          <p:nvPr/>
        </p:nvCxnSpPr>
        <p:spPr>
          <a:xfrm>
            <a:off x="1522250" y="3373698"/>
            <a:ext cx="7163152" cy="0"/>
          </a:xfrm>
          <a:prstGeom prst="straightConnector1">
            <a:avLst/>
          </a:prstGeom>
          <a:ln w="63500">
            <a:solidFill>
              <a:schemeClr val="accent2"/>
            </a:solidFill>
            <a:tailEnd type="oval"/>
          </a:ln>
        </p:spPr>
        <p:style>
          <a:lnRef idx="1">
            <a:schemeClr val="accent1"/>
          </a:lnRef>
          <a:fillRef idx="0">
            <a:schemeClr val="accent1"/>
          </a:fillRef>
          <a:effectRef idx="0">
            <a:schemeClr val="accent1"/>
          </a:effectRef>
          <a:fontRef idx="minor">
            <a:schemeClr val="tx1"/>
          </a:fontRef>
        </p:style>
      </p:cxnSp>
      <p:pic>
        <p:nvPicPr>
          <p:cNvPr id="18" name="Picture 28" descr="https://encrypted-tbn3.gstatic.com/images?q=tbn:ANd9GcSZqcKdvZC38Wn7dQaL23yfyU9ppmmEtB_3YjSReAqa8LGWKLYI">
            <a:extLst>
              <a:ext uri="{FF2B5EF4-FFF2-40B4-BE49-F238E27FC236}">
                <a16:creationId xmlns:a16="http://schemas.microsoft.com/office/drawing/2014/main" id="{0804E152-0C23-E647-8189-2F115D6C86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132" y="3607755"/>
            <a:ext cx="729136" cy="30881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9" name="Straight Arrow Connector 18">
            <a:extLst>
              <a:ext uri="{FF2B5EF4-FFF2-40B4-BE49-F238E27FC236}">
                <a16:creationId xmlns:a16="http://schemas.microsoft.com/office/drawing/2014/main" id="{CC0D202B-B5FD-3545-B69A-F4BDC6E7865F}"/>
              </a:ext>
            </a:extLst>
          </p:cNvPr>
          <p:cNvCxnSpPr/>
          <p:nvPr/>
        </p:nvCxnSpPr>
        <p:spPr>
          <a:xfrm>
            <a:off x="1998147" y="3754483"/>
            <a:ext cx="6687255" cy="0"/>
          </a:xfrm>
          <a:prstGeom prst="straightConnector1">
            <a:avLst/>
          </a:prstGeom>
          <a:ln w="63500">
            <a:tailEnd type="oval"/>
          </a:ln>
        </p:spPr>
        <p:style>
          <a:lnRef idx="1">
            <a:schemeClr val="accent1"/>
          </a:lnRef>
          <a:fillRef idx="0">
            <a:schemeClr val="accent1"/>
          </a:fillRef>
          <a:effectRef idx="0">
            <a:schemeClr val="accent1"/>
          </a:effectRef>
          <a:fontRef idx="minor">
            <a:schemeClr val="tx1"/>
          </a:fontRef>
        </p:style>
      </p:cxnSp>
      <p:pic>
        <p:nvPicPr>
          <p:cNvPr id="20" name="Picture 8" descr="http://vivocapital.net/images/logo.gif">
            <a:extLst>
              <a:ext uri="{FF2B5EF4-FFF2-40B4-BE49-F238E27FC236}">
                <a16:creationId xmlns:a16="http://schemas.microsoft.com/office/drawing/2014/main" id="{02BCACF2-CD6A-904F-9716-5FE73EC966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8" y="4068715"/>
            <a:ext cx="674602" cy="28680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1" name="Straight Arrow Connector 20">
            <a:extLst>
              <a:ext uri="{FF2B5EF4-FFF2-40B4-BE49-F238E27FC236}">
                <a16:creationId xmlns:a16="http://schemas.microsoft.com/office/drawing/2014/main" id="{C0086DB8-ED65-D746-ABEE-5C1FEF5BE78E}"/>
              </a:ext>
            </a:extLst>
          </p:cNvPr>
          <p:cNvCxnSpPr/>
          <p:nvPr/>
        </p:nvCxnSpPr>
        <p:spPr>
          <a:xfrm>
            <a:off x="4059494" y="4219540"/>
            <a:ext cx="4625908" cy="0"/>
          </a:xfrm>
          <a:prstGeom prst="straightConnector1">
            <a:avLst/>
          </a:prstGeom>
          <a:ln w="63500">
            <a:solidFill>
              <a:schemeClr val="accent2"/>
            </a:solidFill>
            <a:tailEnd type="oval"/>
          </a:ln>
        </p:spPr>
        <p:style>
          <a:lnRef idx="1">
            <a:schemeClr val="accent1"/>
          </a:lnRef>
          <a:fillRef idx="0">
            <a:schemeClr val="accent1"/>
          </a:fillRef>
          <a:effectRef idx="0">
            <a:schemeClr val="accent1"/>
          </a:effectRef>
          <a:fontRef idx="minor">
            <a:schemeClr val="tx1"/>
          </a:fontRef>
        </p:style>
      </p:cxnSp>
      <p:pic>
        <p:nvPicPr>
          <p:cNvPr id="22" name="Picture 10" descr="H.I.G. BioVentures">
            <a:extLst>
              <a:ext uri="{FF2B5EF4-FFF2-40B4-BE49-F238E27FC236}">
                <a16:creationId xmlns:a16="http://schemas.microsoft.com/office/drawing/2014/main" id="{4ABD5296-BE61-A849-AAD1-B1461CCAFA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0989" y="4465626"/>
            <a:ext cx="804341" cy="42582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3" name="Straight Arrow Connector 22">
            <a:extLst>
              <a:ext uri="{FF2B5EF4-FFF2-40B4-BE49-F238E27FC236}">
                <a16:creationId xmlns:a16="http://schemas.microsoft.com/office/drawing/2014/main" id="{B0BD2555-77EB-C94D-8CD7-89E039DF1EBE}"/>
              </a:ext>
            </a:extLst>
          </p:cNvPr>
          <p:cNvCxnSpPr/>
          <p:nvPr/>
        </p:nvCxnSpPr>
        <p:spPr>
          <a:xfrm>
            <a:off x="4067260" y="4670620"/>
            <a:ext cx="4618142" cy="0"/>
          </a:xfrm>
          <a:prstGeom prst="straightConnector1">
            <a:avLst/>
          </a:prstGeom>
          <a:ln w="63500">
            <a:solidFill>
              <a:schemeClr val="accent2"/>
            </a:solidFill>
            <a:tailEnd type="oval"/>
          </a:ln>
        </p:spPr>
        <p:style>
          <a:lnRef idx="1">
            <a:schemeClr val="accent1"/>
          </a:lnRef>
          <a:fillRef idx="0">
            <a:schemeClr val="accent1"/>
          </a:fillRef>
          <a:effectRef idx="0">
            <a:schemeClr val="accent1"/>
          </a:effectRef>
          <a:fontRef idx="minor">
            <a:schemeClr val="tx1"/>
          </a:fontRef>
        </p:style>
      </p:cxnSp>
      <p:pic>
        <p:nvPicPr>
          <p:cNvPr id="24" name="Picture 8" descr="https://encrypted-tbn2.gstatic.com/images?q=tbn:ANd9GcTdfvdGefUDTlPqomdhBQ6RFCSZ1noW91y9HIx81S3EwoQ76vxH">
            <a:extLst>
              <a:ext uri="{FF2B5EF4-FFF2-40B4-BE49-F238E27FC236}">
                <a16:creationId xmlns:a16="http://schemas.microsoft.com/office/drawing/2014/main" id="{785F4A27-F55B-9A47-AEEF-72C468A0E3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6547" y="4970584"/>
            <a:ext cx="792778" cy="32571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5" name="Straight Arrow Connector 24">
            <a:extLst>
              <a:ext uri="{FF2B5EF4-FFF2-40B4-BE49-F238E27FC236}">
                <a16:creationId xmlns:a16="http://schemas.microsoft.com/office/drawing/2014/main" id="{F3446F74-F73A-C340-8E35-5CCB0958B6C1}"/>
              </a:ext>
            </a:extLst>
          </p:cNvPr>
          <p:cNvCxnSpPr/>
          <p:nvPr/>
        </p:nvCxnSpPr>
        <p:spPr>
          <a:xfrm>
            <a:off x="4075026" y="5133442"/>
            <a:ext cx="4610376" cy="0"/>
          </a:xfrm>
          <a:prstGeom prst="straightConnector1">
            <a:avLst/>
          </a:prstGeom>
          <a:ln w="63500">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6CD59C2-39C9-A943-BFE5-30F83236870B}"/>
              </a:ext>
            </a:extLst>
          </p:cNvPr>
          <p:cNvCxnSpPr/>
          <p:nvPr/>
        </p:nvCxnSpPr>
        <p:spPr>
          <a:xfrm>
            <a:off x="1522250" y="5133442"/>
            <a:ext cx="3188687" cy="0"/>
          </a:xfrm>
          <a:prstGeom prst="straightConnector1">
            <a:avLst/>
          </a:prstGeom>
          <a:ln w="28575">
            <a:prstDash val="sysDot"/>
            <a:tailEnd type="non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3792CC4-4053-4E46-B4AC-1C46FD499942}"/>
              </a:ext>
            </a:extLst>
          </p:cNvPr>
          <p:cNvSpPr/>
          <p:nvPr/>
        </p:nvSpPr>
        <p:spPr>
          <a:xfrm>
            <a:off x="4191875" y="5392094"/>
            <a:ext cx="4577518" cy="3477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Raleway" panose="020B0503030101060003" pitchFamily="34" charset="77"/>
            </a:endParaRPr>
          </a:p>
        </p:txBody>
      </p:sp>
      <p:sp>
        <p:nvSpPr>
          <p:cNvPr id="28" name="TextBox 27">
            <a:extLst>
              <a:ext uri="{FF2B5EF4-FFF2-40B4-BE49-F238E27FC236}">
                <a16:creationId xmlns:a16="http://schemas.microsoft.com/office/drawing/2014/main" id="{E3D6AA72-4D43-3740-B95F-DFA91EF3CDCA}"/>
              </a:ext>
            </a:extLst>
          </p:cNvPr>
          <p:cNvSpPr txBox="1"/>
          <p:nvPr/>
        </p:nvSpPr>
        <p:spPr>
          <a:xfrm>
            <a:off x="3320102" y="5333478"/>
            <a:ext cx="907621" cy="461665"/>
          </a:xfrm>
          <a:prstGeom prst="rect">
            <a:avLst/>
          </a:prstGeom>
          <a:noFill/>
        </p:spPr>
        <p:txBody>
          <a:bodyPr wrap="none" rtlCol="0">
            <a:spAutoFit/>
          </a:bodyPr>
          <a:lstStyle/>
          <a:p>
            <a:pPr algn="r"/>
            <a:r>
              <a:rPr lang="en-US" sz="1200" b="1" dirty="0">
                <a:solidFill>
                  <a:srgbClr val="183C68"/>
                </a:solidFill>
                <a:latin typeface="Raleway" panose="020B0503030101060003" pitchFamily="34" charset="77"/>
              </a:rPr>
              <a:t>crossover</a:t>
            </a:r>
          </a:p>
          <a:p>
            <a:pPr algn="r"/>
            <a:r>
              <a:rPr lang="en-US" sz="1200" b="1" dirty="0">
                <a:solidFill>
                  <a:srgbClr val="183C68"/>
                </a:solidFill>
                <a:latin typeface="Raleway" panose="020B0503030101060003" pitchFamily="34" charset="77"/>
              </a:rPr>
              <a:t>investors</a:t>
            </a:r>
          </a:p>
        </p:txBody>
      </p:sp>
      <p:pic>
        <p:nvPicPr>
          <p:cNvPr id="29" name="Picture 28">
            <a:extLst>
              <a:ext uri="{FF2B5EF4-FFF2-40B4-BE49-F238E27FC236}">
                <a16:creationId xmlns:a16="http://schemas.microsoft.com/office/drawing/2014/main" id="{2139C4DB-652E-2840-AFC2-F09B12B759A4}"/>
              </a:ext>
            </a:extLst>
          </p:cNvPr>
          <p:cNvPicPr>
            <a:picLocks noChangeAspect="1"/>
          </p:cNvPicPr>
          <p:nvPr/>
        </p:nvPicPr>
        <p:blipFill>
          <a:blip r:embed="rId10"/>
          <a:stretch>
            <a:fillRect/>
          </a:stretch>
        </p:blipFill>
        <p:spPr>
          <a:xfrm>
            <a:off x="4341728" y="5482321"/>
            <a:ext cx="1076162" cy="186772"/>
          </a:xfrm>
          <a:prstGeom prst="rect">
            <a:avLst/>
          </a:prstGeom>
        </p:spPr>
      </p:pic>
      <p:pic>
        <p:nvPicPr>
          <p:cNvPr id="30" name="Picture 10" descr="http://www.burnhamdellsadvisors.com/icons/fidelity.jpg">
            <a:extLst>
              <a:ext uri="{FF2B5EF4-FFF2-40B4-BE49-F238E27FC236}">
                <a16:creationId xmlns:a16="http://schemas.microsoft.com/office/drawing/2014/main" id="{1531441F-F4ED-9D42-9E21-D513292E571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95158" y="5455785"/>
            <a:ext cx="1043467" cy="239842"/>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12" descr="http://www.massdevice.com/sites/default/files/logos/deerfield-management-large-3x2_0.jpg">
            <a:extLst>
              <a:ext uri="{FF2B5EF4-FFF2-40B4-BE49-F238E27FC236}">
                <a16:creationId xmlns:a16="http://schemas.microsoft.com/office/drawing/2014/main" id="{3F40F645-31D2-C549-8FE2-E9FC8CD0529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3953" b="31858"/>
          <a:stretch/>
        </p:blipFill>
        <p:spPr bwMode="auto">
          <a:xfrm>
            <a:off x="6615893" y="5435424"/>
            <a:ext cx="1259505" cy="286251"/>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1">
            <a:extLst>
              <a:ext uri="{FF2B5EF4-FFF2-40B4-BE49-F238E27FC236}">
                <a16:creationId xmlns:a16="http://schemas.microsoft.com/office/drawing/2014/main" id="{8DE6AE56-BCA4-4A4F-91D4-E0FAD4C4939F}"/>
              </a:ext>
            </a:extLst>
          </p:cNvPr>
          <p:cNvPicPr>
            <a:picLocks noChangeAspect="1"/>
          </p:cNvPicPr>
          <p:nvPr/>
        </p:nvPicPr>
        <p:blipFill>
          <a:blip r:embed="rId13"/>
          <a:stretch>
            <a:fillRect/>
          </a:stretch>
        </p:blipFill>
        <p:spPr>
          <a:xfrm>
            <a:off x="7952665" y="5429560"/>
            <a:ext cx="646325" cy="274687"/>
          </a:xfrm>
          <a:prstGeom prst="rect">
            <a:avLst/>
          </a:prstGeom>
        </p:spPr>
      </p:pic>
      <p:sp>
        <p:nvSpPr>
          <p:cNvPr id="33" name="TextBox 32">
            <a:extLst>
              <a:ext uri="{FF2B5EF4-FFF2-40B4-BE49-F238E27FC236}">
                <a16:creationId xmlns:a16="http://schemas.microsoft.com/office/drawing/2014/main" id="{832E8A13-D78E-6A4A-B619-15DF9DDA4532}"/>
              </a:ext>
            </a:extLst>
          </p:cNvPr>
          <p:cNvSpPr txBox="1"/>
          <p:nvPr/>
        </p:nvSpPr>
        <p:spPr>
          <a:xfrm>
            <a:off x="3185597" y="5843736"/>
            <a:ext cx="989374" cy="461665"/>
          </a:xfrm>
          <a:prstGeom prst="rect">
            <a:avLst/>
          </a:prstGeom>
          <a:noFill/>
        </p:spPr>
        <p:txBody>
          <a:bodyPr wrap="none" rtlCol="0">
            <a:spAutoFit/>
          </a:bodyPr>
          <a:lstStyle/>
          <a:p>
            <a:pPr algn="r"/>
            <a:r>
              <a:rPr lang="en-US" sz="1200" b="1" dirty="0">
                <a:solidFill>
                  <a:srgbClr val="183C68"/>
                </a:solidFill>
                <a:latin typeface="Raleway" panose="020B0503030101060003" pitchFamily="34" charset="77"/>
              </a:rPr>
              <a:t>alternative</a:t>
            </a:r>
          </a:p>
          <a:p>
            <a:pPr algn="r"/>
            <a:r>
              <a:rPr lang="en-US" sz="1200" b="1" dirty="0">
                <a:solidFill>
                  <a:srgbClr val="183C68"/>
                </a:solidFill>
                <a:latin typeface="Raleway" panose="020B0503030101060003" pitchFamily="34" charset="77"/>
              </a:rPr>
              <a:t>models</a:t>
            </a:r>
          </a:p>
        </p:txBody>
      </p:sp>
      <p:sp>
        <p:nvSpPr>
          <p:cNvPr id="34" name="Rectangle 33">
            <a:extLst>
              <a:ext uri="{FF2B5EF4-FFF2-40B4-BE49-F238E27FC236}">
                <a16:creationId xmlns:a16="http://schemas.microsoft.com/office/drawing/2014/main" id="{06DAAAD7-511F-ED43-BFCE-62B2D1FDA184}"/>
              </a:ext>
            </a:extLst>
          </p:cNvPr>
          <p:cNvSpPr/>
          <p:nvPr/>
        </p:nvSpPr>
        <p:spPr>
          <a:xfrm>
            <a:off x="692193" y="5898042"/>
            <a:ext cx="2499211" cy="3477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Raleway" panose="020B0503030101060003" pitchFamily="34" charset="77"/>
            </a:endParaRPr>
          </a:p>
        </p:txBody>
      </p:sp>
      <p:pic>
        <p:nvPicPr>
          <p:cNvPr id="35" name="Picture 14" descr="Inception Sciences">
            <a:extLst>
              <a:ext uri="{FF2B5EF4-FFF2-40B4-BE49-F238E27FC236}">
                <a16:creationId xmlns:a16="http://schemas.microsoft.com/office/drawing/2014/main" id="{BD8B5C19-FAF4-FA4D-B3D7-ED1073DCB5F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7656" y="5929250"/>
            <a:ext cx="772633" cy="29294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5">
            <a:extLst>
              <a:ext uri="{FF2B5EF4-FFF2-40B4-BE49-F238E27FC236}">
                <a16:creationId xmlns:a16="http://schemas.microsoft.com/office/drawing/2014/main" id="{0FF592EB-D5C0-7346-839E-A6EAC9D74BB6}"/>
              </a:ext>
            </a:extLst>
          </p:cNvPr>
          <p:cNvPicPr>
            <a:picLocks noChangeAspect="1"/>
          </p:cNvPicPr>
          <p:nvPr/>
        </p:nvPicPr>
        <p:blipFill>
          <a:blip r:embed="rId15"/>
          <a:stretch>
            <a:fillRect/>
          </a:stretch>
        </p:blipFill>
        <p:spPr>
          <a:xfrm>
            <a:off x="1601107" y="5925494"/>
            <a:ext cx="590905" cy="300461"/>
          </a:xfrm>
          <a:prstGeom prst="rect">
            <a:avLst/>
          </a:prstGeom>
        </p:spPr>
      </p:pic>
      <p:pic>
        <p:nvPicPr>
          <p:cNvPr id="37" name="Picture 16" descr="BioMotiv">
            <a:extLst>
              <a:ext uri="{FF2B5EF4-FFF2-40B4-BE49-F238E27FC236}">
                <a16:creationId xmlns:a16="http://schemas.microsoft.com/office/drawing/2014/main" id="{1014B918-8946-6148-9AC5-BD53A418C34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77004" y="5983158"/>
            <a:ext cx="846754" cy="185133"/>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a:extLst>
              <a:ext uri="{FF2B5EF4-FFF2-40B4-BE49-F238E27FC236}">
                <a16:creationId xmlns:a16="http://schemas.microsoft.com/office/drawing/2014/main" id="{CE9E0BC3-C7FC-2A44-A9ED-09B20373CB69}"/>
              </a:ext>
            </a:extLst>
          </p:cNvPr>
          <p:cNvSpPr txBox="1"/>
          <p:nvPr/>
        </p:nvSpPr>
        <p:spPr>
          <a:xfrm>
            <a:off x="2490225" y="6280502"/>
            <a:ext cx="5461752" cy="261610"/>
          </a:xfrm>
          <a:prstGeom prst="rect">
            <a:avLst/>
          </a:prstGeom>
          <a:noFill/>
        </p:spPr>
        <p:txBody>
          <a:bodyPr wrap="none" rtlCol="0">
            <a:spAutoFit/>
          </a:bodyPr>
          <a:lstStyle/>
          <a:p>
            <a:r>
              <a:rPr lang="en-US" sz="1100" i="1" dirty="0">
                <a:latin typeface="Raleway" panose="020B0503030101060003" pitchFamily="34" charset="77"/>
              </a:rPr>
              <a:t>Note: These are examples. There are many more VCs and there are always nuances</a:t>
            </a:r>
          </a:p>
        </p:txBody>
      </p:sp>
      <p:sp>
        <p:nvSpPr>
          <p:cNvPr id="39" name="Right Triangle 38">
            <a:extLst>
              <a:ext uri="{FF2B5EF4-FFF2-40B4-BE49-F238E27FC236}">
                <a16:creationId xmlns:a16="http://schemas.microsoft.com/office/drawing/2014/main" id="{B38F599F-D9D2-0043-B3A6-D6412E80459B}"/>
              </a:ext>
            </a:extLst>
          </p:cNvPr>
          <p:cNvSpPr/>
          <p:nvPr/>
        </p:nvSpPr>
        <p:spPr>
          <a:xfrm>
            <a:off x="1748502" y="1174604"/>
            <a:ext cx="6701493" cy="21761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77"/>
            </a:endParaRPr>
          </a:p>
        </p:txBody>
      </p:sp>
      <p:sp>
        <p:nvSpPr>
          <p:cNvPr id="40" name="Right Triangle 39">
            <a:extLst>
              <a:ext uri="{FF2B5EF4-FFF2-40B4-BE49-F238E27FC236}">
                <a16:creationId xmlns:a16="http://schemas.microsoft.com/office/drawing/2014/main" id="{23C9D759-CCA4-C246-852D-B65DE83C688D}"/>
              </a:ext>
            </a:extLst>
          </p:cNvPr>
          <p:cNvSpPr/>
          <p:nvPr/>
        </p:nvSpPr>
        <p:spPr>
          <a:xfrm rot="10800000">
            <a:off x="1748502" y="1153981"/>
            <a:ext cx="6701493" cy="21761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Raleway" panose="020B0503030101060003" pitchFamily="34" charset="77"/>
            </a:endParaRPr>
          </a:p>
        </p:txBody>
      </p:sp>
      <p:sp>
        <p:nvSpPr>
          <p:cNvPr id="41" name="TextBox 40">
            <a:extLst>
              <a:ext uri="{FF2B5EF4-FFF2-40B4-BE49-F238E27FC236}">
                <a16:creationId xmlns:a16="http://schemas.microsoft.com/office/drawing/2014/main" id="{279B007C-D09D-FE43-AFC0-163489C287F0}"/>
              </a:ext>
            </a:extLst>
          </p:cNvPr>
          <p:cNvSpPr txBox="1"/>
          <p:nvPr/>
        </p:nvSpPr>
        <p:spPr>
          <a:xfrm>
            <a:off x="1436945" y="1126093"/>
            <a:ext cx="360996" cy="276999"/>
          </a:xfrm>
          <a:prstGeom prst="rect">
            <a:avLst/>
          </a:prstGeom>
          <a:noFill/>
        </p:spPr>
        <p:txBody>
          <a:bodyPr wrap="none" rtlCol="0">
            <a:spAutoFit/>
          </a:bodyPr>
          <a:lstStyle/>
          <a:p>
            <a:pPr algn="ctr"/>
            <a:r>
              <a:rPr lang="en-US" sz="1200" b="1" dirty="0" err="1">
                <a:latin typeface="Raleway" panose="020B0503030101060003" pitchFamily="34" charset="77"/>
              </a:rPr>
              <a:t>Tx</a:t>
            </a:r>
            <a:endParaRPr lang="en-US" sz="1200" b="1" dirty="0">
              <a:latin typeface="Raleway" panose="020B0503030101060003" pitchFamily="34" charset="77"/>
            </a:endParaRPr>
          </a:p>
        </p:txBody>
      </p:sp>
      <p:cxnSp>
        <p:nvCxnSpPr>
          <p:cNvPr id="42" name="Straight Arrow Connector 41">
            <a:extLst>
              <a:ext uri="{FF2B5EF4-FFF2-40B4-BE49-F238E27FC236}">
                <a16:creationId xmlns:a16="http://schemas.microsoft.com/office/drawing/2014/main" id="{FFB15AF6-5296-BB48-B431-5928E103688D}"/>
              </a:ext>
            </a:extLst>
          </p:cNvPr>
          <p:cNvCxnSpPr/>
          <p:nvPr/>
        </p:nvCxnSpPr>
        <p:spPr>
          <a:xfrm>
            <a:off x="2072662" y="5562600"/>
            <a:ext cx="2102309" cy="1711"/>
          </a:xfrm>
          <a:prstGeom prst="straightConnector1">
            <a:avLst/>
          </a:prstGeom>
          <a:ln w="28575">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E0C8AF7-399E-4849-898E-6AAC3B4CA0B6}"/>
              </a:ext>
            </a:extLst>
          </p:cNvPr>
          <p:cNvCxnSpPr/>
          <p:nvPr/>
        </p:nvCxnSpPr>
        <p:spPr>
          <a:xfrm>
            <a:off x="7621777" y="2204703"/>
            <a:ext cx="232642" cy="0"/>
          </a:xfrm>
          <a:prstGeom prst="straightConnector1">
            <a:avLst/>
          </a:prstGeom>
          <a:ln w="63500">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CF9FB8F-F092-7B4B-BFB2-E5EAB9119837}"/>
              </a:ext>
            </a:extLst>
          </p:cNvPr>
          <p:cNvCxnSpPr/>
          <p:nvPr/>
        </p:nvCxnSpPr>
        <p:spPr>
          <a:xfrm>
            <a:off x="7621777" y="2592353"/>
            <a:ext cx="232642" cy="0"/>
          </a:xfrm>
          <a:prstGeom prst="straightConnector1">
            <a:avLst/>
          </a:prstGeom>
          <a:ln w="635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2F401BD-B335-9643-9FD6-25EA727E3BE9}"/>
              </a:ext>
            </a:extLst>
          </p:cNvPr>
          <p:cNvSpPr txBox="1"/>
          <p:nvPr/>
        </p:nvSpPr>
        <p:spPr>
          <a:xfrm>
            <a:off x="7951977" y="2057400"/>
            <a:ext cx="700833" cy="276999"/>
          </a:xfrm>
          <a:prstGeom prst="rect">
            <a:avLst/>
          </a:prstGeom>
          <a:noFill/>
        </p:spPr>
        <p:txBody>
          <a:bodyPr wrap="none" rtlCol="0">
            <a:spAutoFit/>
          </a:bodyPr>
          <a:lstStyle/>
          <a:p>
            <a:r>
              <a:rPr lang="en-US" sz="1200" dirty="0" err="1">
                <a:latin typeface="Raleway" panose="020B0503030101060003" pitchFamily="34" charset="77"/>
              </a:rPr>
              <a:t>Tx</a:t>
            </a:r>
            <a:r>
              <a:rPr lang="en-US" sz="1200" dirty="0">
                <a:latin typeface="Raleway" panose="020B0503030101060003" pitchFamily="34" charset="77"/>
              </a:rPr>
              <a:t> only</a:t>
            </a:r>
          </a:p>
        </p:txBody>
      </p:sp>
      <p:sp>
        <p:nvSpPr>
          <p:cNvPr id="46" name="TextBox 45">
            <a:extLst>
              <a:ext uri="{FF2B5EF4-FFF2-40B4-BE49-F238E27FC236}">
                <a16:creationId xmlns:a16="http://schemas.microsoft.com/office/drawing/2014/main" id="{E392BFB3-4771-D146-841B-A9176BF854C1}"/>
              </a:ext>
            </a:extLst>
          </p:cNvPr>
          <p:cNvSpPr txBox="1"/>
          <p:nvPr/>
        </p:nvSpPr>
        <p:spPr>
          <a:xfrm>
            <a:off x="7951977" y="2446648"/>
            <a:ext cx="593432" cy="276999"/>
          </a:xfrm>
          <a:prstGeom prst="rect">
            <a:avLst/>
          </a:prstGeom>
          <a:noFill/>
        </p:spPr>
        <p:txBody>
          <a:bodyPr wrap="none" rtlCol="0">
            <a:spAutoFit/>
          </a:bodyPr>
          <a:lstStyle/>
          <a:p>
            <a:r>
              <a:rPr lang="en-US" sz="1200" dirty="0">
                <a:latin typeface="Raleway" panose="020B0503030101060003" pitchFamily="34" charset="77"/>
              </a:rPr>
              <a:t>All LS</a:t>
            </a:r>
          </a:p>
        </p:txBody>
      </p:sp>
      <p:sp>
        <p:nvSpPr>
          <p:cNvPr id="47" name="Rectangle 46">
            <a:extLst>
              <a:ext uri="{FF2B5EF4-FFF2-40B4-BE49-F238E27FC236}">
                <a16:creationId xmlns:a16="http://schemas.microsoft.com/office/drawing/2014/main" id="{3D7E4AD7-7083-C749-9013-15145CCFB2E3}"/>
              </a:ext>
            </a:extLst>
          </p:cNvPr>
          <p:cNvSpPr/>
          <p:nvPr/>
        </p:nvSpPr>
        <p:spPr>
          <a:xfrm>
            <a:off x="7552244" y="2057400"/>
            <a:ext cx="1133158" cy="707165"/>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77"/>
            </a:endParaRPr>
          </a:p>
        </p:txBody>
      </p:sp>
      <p:pic>
        <p:nvPicPr>
          <p:cNvPr id="48" name="Picture 47">
            <a:extLst>
              <a:ext uri="{FF2B5EF4-FFF2-40B4-BE49-F238E27FC236}">
                <a16:creationId xmlns:a16="http://schemas.microsoft.com/office/drawing/2014/main" id="{77A87F58-6185-D44E-87DB-ECC47341CF3B}"/>
              </a:ext>
            </a:extLst>
          </p:cNvPr>
          <p:cNvPicPr>
            <a:picLocks noChangeAspect="1"/>
          </p:cNvPicPr>
          <p:nvPr/>
        </p:nvPicPr>
        <p:blipFill>
          <a:blip r:embed="rId17"/>
          <a:srcRect/>
          <a:stretch/>
        </p:blipFill>
        <p:spPr>
          <a:xfrm>
            <a:off x="1475661" y="2763934"/>
            <a:ext cx="558567" cy="431620"/>
          </a:xfrm>
          <a:prstGeom prst="rect">
            <a:avLst/>
          </a:prstGeom>
        </p:spPr>
      </p:pic>
      <p:cxnSp>
        <p:nvCxnSpPr>
          <p:cNvPr id="49" name="Straight Arrow Connector 48">
            <a:extLst>
              <a:ext uri="{FF2B5EF4-FFF2-40B4-BE49-F238E27FC236}">
                <a16:creationId xmlns:a16="http://schemas.microsoft.com/office/drawing/2014/main" id="{2E19439B-0789-B24E-87C1-672AE315DFCB}"/>
              </a:ext>
            </a:extLst>
          </p:cNvPr>
          <p:cNvCxnSpPr/>
          <p:nvPr/>
        </p:nvCxnSpPr>
        <p:spPr>
          <a:xfrm>
            <a:off x="2277004" y="2973712"/>
            <a:ext cx="6408398" cy="0"/>
          </a:xfrm>
          <a:prstGeom prst="straightConnector1">
            <a:avLst/>
          </a:prstGeom>
          <a:ln w="63500">
            <a:solidFill>
              <a:schemeClr val="accent2"/>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456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75F4-E2A7-EB4F-BE18-CC125C99D471}"/>
              </a:ext>
            </a:extLst>
          </p:cNvPr>
          <p:cNvSpPr>
            <a:spLocks noGrp="1"/>
          </p:cNvSpPr>
          <p:nvPr>
            <p:ph type="title"/>
          </p:nvPr>
        </p:nvSpPr>
        <p:spPr/>
        <p:txBody>
          <a:bodyPr>
            <a:normAutofit/>
          </a:bodyPr>
          <a:lstStyle/>
          <a:p>
            <a:r>
              <a:rPr lang="en-US" sz="2800" dirty="0"/>
              <a:t>General Pitching Guidelines</a:t>
            </a:r>
          </a:p>
        </p:txBody>
      </p:sp>
      <p:sp>
        <p:nvSpPr>
          <p:cNvPr id="5" name="Content Placeholder 4">
            <a:extLst>
              <a:ext uri="{FF2B5EF4-FFF2-40B4-BE49-F238E27FC236}">
                <a16:creationId xmlns:a16="http://schemas.microsoft.com/office/drawing/2014/main" id="{DECB33F3-4367-5F42-9A63-16C8FA3D5905}"/>
              </a:ext>
            </a:extLst>
          </p:cNvPr>
          <p:cNvSpPr>
            <a:spLocks noGrp="1"/>
          </p:cNvSpPr>
          <p:nvPr>
            <p:ph sz="quarter" idx="11"/>
          </p:nvPr>
        </p:nvSpPr>
        <p:spPr>
          <a:xfrm>
            <a:off x="460386" y="1128889"/>
            <a:ext cx="8058581" cy="4583289"/>
          </a:xfrm>
        </p:spPr>
        <p:txBody>
          <a:bodyPr>
            <a:noAutofit/>
          </a:bodyPr>
          <a:lstStyle/>
          <a:p>
            <a:pPr marL="342900" indent="-342900">
              <a:lnSpc>
                <a:spcPct val="110000"/>
              </a:lnSpc>
              <a:buFont typeface="+mj-lt"/>
              <a:buAutoNum type="arabicPeriod"/>
            </a:pPr>
            <a:r>
              <a:rPr lang="en-US" sz="1600" dirty="0"/>
              <a:t>Pre-empt any ‘killer’ questions</a:t>
            </a:r>
          </a:p>
          <a:p>
            <a:pPr marL="342900" indent="-342900">
              <a:lnSpc>
                <a:spcPct val="110000"/>
              </a:lnSpc>
              <a:buFont typeface="+mj-lt"/>
              <a:buAutoNum type="arabicPeriod"/>
            </a:pPr>
            <a:r>
              <a:rPr lang="en-US" sz="1600" dirty="0"/>
              <a:t>Send full pitch decks in advance</a:t>
            </a:r>
          </a:p>
          <a:p>
            <a:pPr marL="342900" indent="-342900">
              <a:lnSpc>
                <a:spcPct val="110000"/>
              </a:lnSpc>
              <a:buFont typeface="+mj-lt"/>
              <a:buAutoNum type="arabicPeriod"/>
            </a:pPr>
            <a:r>
              <a:rPr lang="en-US" sz="1600" b="1" dirty="0"/>
              <a:t>Make slides visually interesting</a:t>
            </a:r>
          </a:p>
          <a:p>
            <a:pPr marL="342900" indent="-342900">
              <a:lnSpc>
                <a:spcPct val="110000"/>
              </a:lnSpc>
              <a:buFont typeface="+mj-lt"/>
              <a:buAutoNum type="arabicPeriod"/>
            </a:pPr>
            <a:r>
              <a:rPr lang="en-US" sz="1600" dirty="0"/>
              <a:t>Use text sparingly, but enough so that one can interpret the slide without presenter</a:t>
            </a:r>
          </a:p>
          <a:p>
            <a:pPr marL="342900" indent="-342900">
              <a:lnSpc>
                <a:spcPct val="110000"/>
              </a:lnSpc>
              <a:buFont typeface="+mj-lt"/>
              <a:buAutoNum type="arabicPeriod"/>
            </a:pPr>
            <a:r>
              <a:rPr lang="en-US" sz="1600" dirty="0"/>
              <a:t>Be clear, concise, compelling</a:t>
            </a:r>
          </a:p>
          <a:p>
            <a:pPr marL="342900" indent="-342900">
              <a:lnSpc>
                <a:spcPct val="110000"/>
              </a:lnSpc>
              <a:buFont typeface="+mj-lt"/>
              <a:buAutoNum type="arabicPeriod"/>
            </a:pPr>
            <a:r>
              <a:rPr lang="en-US" sz="1600" dirty="0"/>
              <a:t>Keep the pitch brief (~15 slides) and have additional details in appendix to address questions</a:t>
            </a:r>
          </a:p>
          <a:p>
            <a:pPr marL="342900" indent="-342900">
              <a:lnSpc>
                <a:spcPct val="110000"/>
              </a:lnSpc>
              <a:buFont typeface="+mj-lt"/>
              <a:buAutoNum type="arabicPeriod"/>
            </a:pPr>
            <a:r>
              <a:rPr lang="en-US" sz="1600" b="1" dirty="0"/>
              <a:t>Pause to allow for questions</a:t>
            </a:r>
          </a:p>
          <a:p>
            <a:pPr marL="342900" indent="-342900">
              <a:lnSpc>
                <a:spcPct val="110000"/>
              </a:lnSpc>
              <a:buFont typeface="+mj-lt"/>
              <a:buAutoNum type="arabicPeriod"/>
            </a:pPr>
            <a:r>
              <a:rPr lang="en-US" sz="1600" dirty="0"/>
              <a:t>When you don’t know an answer, say so</a:t>
            </a:r>
          </a:p>
          <a:p>
            <a:pPr marL="342900" indent="-342900">
              <a:lnSpc>
                <a:spcPct val="110000"/>
              </a:lnSpc>
              <a:buFont typeface="+mj-lt"/>
              <a:buAutoNum type="arabicPeriod"/>
            </a:pPr>
            <a:r>
              <a:rPr lang="en-US" sz="1600" b="1" dirty="0"/>
              <a:t>Do not hide anything substantive; it won’t stay hidden for long</a:t>
            </a:r>
          </a:p>
          <a:p>
            <a:pPr marL="342900" indent="-342900">
              <a:lnSpc>
                <a:spcPct val="110000"/>
              </a:lnSpc>
              <a:buFont typeface="+mj-lt"/>
              <a:buAutoNum type="arabicPeriod"/>
            </a:pPr>
            <a:r>
              <a:rPr lang="en-US" sz="1600" dirty="0"/>
              <a:t>Do not make unsubstantiated claims and statements. Sooner or later, you’ll need to back them up</a:t>
            </a:r>
          </a:p>
        </p:txBody>
      </p:sp>
    </p:spTree>
    <p:extLst>
      <p:ext uri="{BB962C8B-B14F-4D97-AF65-F5344CB8AC3E}">
        <p14:creationId xmlns:p14="http://schemas.microsoft.com/office/powerpoint/2010/main" val="426051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BA5DED-65CE-884F-8088-4682CE65FD05}"/>
              </a:ext>
            </a:extLst>
          </p:cNvPr>
          <p:cNvSpPr>
            <a:spLocks noGrp="1"/>
          </p:cNvSpPr>
          <p:nvPr>
            <p:ph idx="1"/>
          </p:nvPr>
        </p:nvSpPr>
        <p:spPr>
          <a:xfrm>
            <a:off x="872874" y="2737530"/>
            <a:ext cx="6035925" cy="1398833"/>
          </a:xfrm>
        </p:spPr>
        <p:txBody>
          <a:bodyPr/>
          <a:lstStyle/>
          <a:p>
            <a:r>
              <a:rPr lang="en-US" dirty="0"/>
              <a:t>Elements of a Pitch Deck</a:t>
            </a:r>
          </a:p>
        </p:txBody>
      </p:sp>
    </p:spTree>
    <p:extLst>
      <p:ext uri="{BB962C8B-B14F-4D97-AF65-F5344CB8AC3E}">
        <p14:creationId xmlns:p14="http://schemas.microsoft.com/office/powerpoint/2010/main" val="716199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 Pitch Deck to Impress Investors</a:t>
            </a:r>
          </a:p>
        </p:txBody>
      </p:sp>
      <p:sp>
        <p:nvSpPr>
          <p:cNvPr id="6" name="TextBox 5"/>
          <p:cNvSpPr txBox="1"/>
          <p:nvPr/>
        </p:nvSpPr>
        <p:spPr>
          <a:xfrm>
            <a:off x="914122" y="1033479"/>
            <a:ext cx="3755677" cy="630942"/>
          </a:xfrm>
          <a:prstGeom prst="rect">
            <a:avLst/>
          </a:prstGeom>
          <a:noFill/>
        </p:spPr>
        <p:txBody>
          <a:bodyPr wrap="square" rtlCol="0">
            <a:spAutoFit/>
          </a:bodyPr>
          <a:lstStyle/>
          <a:p>
            <a:r>
              <a:rPr lang="en-US" sz="140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rPr>
              <a:t>Intro: Problem &amp; Solution (1 slide)</a:t>
            </a:r>
          </a:p>
          <a:p>
            <a:pPr marL="231775" indent="-168275">
              <a:buFont typeface="Arial" panose="020B0604020202020204" pitchFamily="34" charset="0"/>
              <a:buChar char="•"/>
            </a:pPr>
            <a:r>
              <a:rPr lang="en-US" sz="105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rPr>
              <a:t>Grab Attention</a:t>
            </a:r>
          </a:p>
          <a:p>
            <a:pPr marL="231775" indent="-168275">
              <a:buFont typeface="Arial" panose="020B0604020202020204" pitchFamily="34" charset="0"/>
              <a:buChar char="•"/>
            </a:pPr>
            <a:r>
              <a:rPr lang="en-US" sz="105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rPr>
              <a:t>Demonstrate expertise</a:t>
            </a:r>
          </a:p>
        </p:txBody>
      </p:sp>
      <p:sp>
        <p:nvSpPr>
          <p:cNvPr id="12" name="TextBox 11"/>
          <p:cNvSpPr txBox="1"/>
          <p:nvPr/>
        </p:nvSpPr>
        <p:spPr>
          <a:xfrm>
            <a:off x="914122" y="2257258"/>
            <a:ext cx="3586576" cy="828753"/>
          </a:xfrm>
          <a:prstGeom prst="rect">
            <a:avLst/>
          </a:prstGeom>
          <a:noFill/>
        </p:spPr>
        <p:txBody>
          <a:bodyPr wrap="square" rtlCol="0">
            <a:spAutoFit/>
          </a:bodyPr>
          <a:lstStyle/>
          <a:p>
            <a:r>
              <a:rPr lang="en-US" sz="140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rPr>
              <a:t>Leadership (1-2 slides)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Highlight successes of execs and founders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Identify specific new hires contemplated if senior management</a:t>
            </a:r>
          </a:p>
        </p:txBody>
      </p:sp>
      <p:sp>
        <p:nvSpPr>
          <p:cNvPr id="13" name="TextBox 12"/>
          <p:cNvSpPr txBox="1"/>
          <p:nvPr/>
        </p:nvSpPr>
        <p:spPr>
          <a:xfrm>
            <a:off x="914122" y="3728911"/>
            <a:ext cx="3657878" cy="1273426"/>
          </a:xfrm>
          <a:prstGeom prst="rect">
            <a:avLst/>
          </a:prstGeom>
          <a:noFill/>
        </p:spPr>
        <p:txBody>
          <a:bodyPr wrap="square" rtlCol="0">
            <a:spAutoFit/>
          </a:bodyPr>
          <a:lstStyle/>
          <a:p>
            <a:r>
              <a:rPr lang="en-US" sz="140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rPr>
              <a:t>Market Opportunity (2-3 slides)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Scope and scale of problem you’re solving</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Present standard of care (products) and how your solution/product meets an unmet need</a:t>
            </a:r>
          </a:p>
          <a:p>
            <a:pPr lvl="1">
              <a:lnSpc>
                <a:spcPct val="110000"/>
              </a:lnSpc>
            </a:pPr>
            <a:endParaRPr lang="en-US" sz="1100" dirty="0">
              <a:solidFill>
                <a:srgbClr val="70C490"/>
              </a:solidFill>
              <a:latin typeface="Raleway" panose="020B0503030101060003" pitchFamily="34" charset="0"/>
            </a:endParaRPr>
          </a:p>
          <a:p>
            <a:endParaRPr lang="en-US" sz="160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endParaRPr>
          </a:p>
        </p:txBody>
      </p:sp>
      <p:sp>
        <p:nvSpPr>
          <p:cNvPr id="14" name="TextBox 13"/>
          <p:cNvSpPr txBox="1"/>
          <p:nvPr/>
        </p:nvSpPr>
        <p:spPr>
          <a:xfrm>
            <a:off x="917307" y="5057413"/>
            <a:ext cx="3826314" cy="1369862"/>
          </a:xfrm>
          <a:prstGeom prst="rect">
            <a:avLst/>
          </a:prstGeom>
          <a:noFill/>
        </p:spPr>
        <p:txBody>
          <a:bodyPr wrap="square" rtlCol="0">
            <a:spAutoFit/>
          </a:bodyPr>
          <a:lstStyle/>
          <a:p>
            <a:r>
              <a:rPr lang="en-US" sz="1400" dirty="0">
                <a:solidFill>
                  <a:srgbClr val="183B68"/>
                </a:solidFill>
                <a:latin typeface="Raleway" panose="020B0503030101060003" pitchFamily="34" charset="0"/>
                <a:ea typeface="Microsoft YaHei UI Light" panose="020B0502040204020203" pitchFamily="34" charset="-122"/>
                <a:cs typeface="Arial" panose="020B0604020202020204" pitchFamily="34" charset="0"/>
              </a:rPr>
              <a:t>Technology &amp; Product  (3-10 slides)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Experimental results prompting the ‘eureka’ moment</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Where you are in the product/service development process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Future R&amp;D challenges for product development/expansion</a:t>
            </a:r>
          </a:p>
          <a:p>
            <a:pPr marL="171450" indent="-171450">
              <a:lnSpc>
                <a:spcPct val="110000"/>
              </a:lnSpc>
              <a:buFont typeface="Arial" panose="020B0604020202020204" pitchFamily="34" charset="0"/>
              <a:buChar char="•"/>
            </a:pPr>
            <a:endParaRPr lang="en-US" sz="1100" dirty="0">
              <a:solidFill>
                <a:srgbClr val="183B68"/>
              </a:solidFill>
              <a:latin typeface="Raleway" panose="020B0503030101060003" pitchFamily="34" charset="0"/>
            </a:endParaRPr>
          </a:p>
        </p:txBody>
      </p:sp>
      <p:sp>
        <p:nvSpPr>
          <p:cNvPr id="15" name="TextBox 14"/>
          <p:cNvSpPr txBox="1"/>
          <p:nvPr/>
        </p:nvSpPr>
        <p:spPr>
          <a:xfrm>
            <a:off x="5556518" y="991121"/>
            <a:ext cx="3480318" cy="1006494"/>
          </a:xfrm>
          <a:prstGeom prst="rect">
            <a:avLst/>
          </a:prstGeom>
          <a:noFill/>
        </p:spPr>
        <p:txBody>
          <a:bodyPr wrap="square" rtlCol="0">
            <a:spAutoFit/>
          </a:bodyPr>
          <a:lstStyle/>
          <a:p>
            <a:r>
              <a:rPr lang="en-US" sz="140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rPr>
              <a:t>Competition (1-2 slides)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Academic and corporate researchers working on the problem and status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What’s in the preclinical and clinical pipeline for this unmet need?</a:t>
            </a:r>
          </a:p>
        </p:txBody>
      </p:sp>
      <p:sp>
        <p:nvSpPr>
          <p:cNvPr id="17" name="TextBox 16"/>
          <p:cNvSpPr txBox="1"/>
          <p:nvPr/>
        </p:nvSpPr>
        <p:spPr>
          <a:xfrm>
            <a:off x="5556518" y="2295385"/>
            <a:ext cx="3480318" cy="1394997"/>
          </a:xfrm>
          <a:prstGeom prst="rect">
            <a:avLst/>
          </a:prstGeom>
          <a:noFill/>
        </p:spPr>
        <p:txBody>
          <a:bodyPr wrap="square" rtlCol="0">
            <a:spAutoFit/>
          </a:bodyPr>
          <a:lstStyle/>
          <a:p>
            <a:r>
              <a:rPr lang="en-US" sz="140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rPr>
              <a:t>Operational Plan / Milestones (1-2 slides)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How do capital needs map to milestone achievement?</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Timeline for deliverables and future steps</a:t>
            </a:r>
          </a:p>
          <a:p>
            <a:pPr marL="285750" indent="-285750">
              <a:buFont typeface="Arial" panose="020B0604020202020204" pitchFamily="34" charset="0"/>
              <a:buChar char="•"/>
            </a:pPr>
            <a:endParaRPr lang="en-US" sz="1100" dirty="0">
              <a:solidFill>
                <a:schemeClr val="accent6"/>
              </a:solidFill>
              <a:latin typeface="Raleway" panose="020B0503030101060003" pitchFamily="34" charset="0"/>
            </a:endParaRPr>
          </a:p>
          <a:p>
            <a:pPr marL="285750" indent="-285750">
              <a:buFont typeface="Arial" panose="020B0604020202020204" pitchFamily="34" charset="0"/>
              <a:buChar char="•"/>
            </a:pPr>
            <a:endParaRPr lang="en-US" sz="110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endParaRPr>
          </a:p>
        </p:txBody>
      </p:sp>
      <p:sp>
        <p:nvSpPr>
          <p:cNvPr id="18" name="TextBox 17"/>
          <p:cNvSpPr txBox="1"/>
          <p:nvPr/>
        </p:nvSpPr>
        <p:spPr>
          <a:xfrm>
            <a:off x="5549389" y="3765228"/>
            <a:ext cx="3309257" cy="1006494"/>
          </a:xfrm>
          <a:prstGeom prst="rect">
            <a:avLst/>
          </a:prstGeom>
          <a:noFill/>
        </p:spPr>
        <p:txBody>
          <a:bodyPr wrap="square" rtlCol="0">
            <a:spAutoFit/>
          </a:bodyPr>
          <a:lstStyle/>
          <a:p>
            <a:r>
              <a:rPr lang="en-US" sz="140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rPr>
              <a:t>Financing Strategy (1 slide)</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Requested funds and expected progress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Financing history – grants, FFF, angels, VCs</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Value inflection points with funding</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Any proposed </a:t>
            </a:r>
            <a:r>
              <a:rPr lang="en-US" sz="1050" dirty="0" err="1">
                <a:solidFill>
                  <a:srgbClr val="183B68"/>
                </a:solidFill>
                <a:latin typeface="Raleway" panose="020B0503030101060003" pitchFamily="34" charset="0"/>
              </a:rPr>
              <a:t>tranching</a:t>
            </a:r>
            <a:endParaRPr lang="en-US" sz="1050" dirty="0">
              <a:solidFill>
                <a:srgbClr val="183B68"/>
              </a:solidFill>
              <a:latin typeface="Raleway" panose="020B0503030101060003" pitchFamily="34" charset="0"/>
            </a:endParaRPr>
          </a:p>
        </p:txBody>
      </p:sp>
      <p:grpSp>
        <p:nvGrpSpPr>
          <p:cNvPr id="2" name="Group 1"/>
          <p:cNvGrpSpPr/>
          <p:nvPr/>
        </p:nvGrpSpPr>
        <p:grpSpPr>
          <a:xfrm>
            <a:off x="197961" y="1042432"/>
            <a:ext cx="681415" cy="659445"/>
            <a:chOff x="174266" y="1055418"/>
            <a:chExt cx="836457" cy="848015"/>
          </a:xfrm>
        </p:grpSpPr>
        <p:sp>
          <p:nvSpPr>
            <p:cNvPr id="19" name="Oval 18"/>
            <p:cNvSpPr/>
            <p:nvPr/>
          </p:nvSpPr>
          <p:spPr>
            <a:xfrm>
              <a:off x="174266" y="1055418"/>
              <a:ext cx="836457" cy="848015"/>
            </a:xfrm>
            <a:prstGeom prst="ellipse">
              <a:avLst/>
            </a:prstGeom>
            <a:solidFill>
              <a:srgbClr val="389583"/>
            </a:solidFill>
            <a:ln>
              <a:solidFill>
                <a:srgbClr val="5DA9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27" name="TextBox 26"/>
            <p:cNvSpPr txBox="1"/>
            <p:nvPr/>
          </p:nvSpPr>
          <p:spPr>
            <a:xfrm>
              <a:off x="374367" y="1064089"/>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1</a:t>
              </a:r>
            </a:p>
          </p:txBody>
        </p:sp>
      </p:grpSp>
      <p:sp>
        <p:nvSpPr>
          <p:cNvPr id="31" name="TextBox 30"/>
          <p:cNvSpPr txBox="1"/>
          <p:nvPr/>
        </p:nvSpPr>
        <p:spPr>
          <a:xfrm>
            <a:off x="4875192" y="1107778"/>
            <a:ext cx="516085" cy="584775"/>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5</a:t>
            </a:r>
          </a:p>
        </p:txBody>
      </p:sp>
      <p:sp>
        <p:nvSpPr>
          <p:cNvPr id="32" name="TextBox 31"/>
          <p:cNvSpPr txBox="1"/>
          <p:nvPr/>
        </p:nvSpPr>
        <p:spPr>
          <a:xfrm>
            <a:off x="4875192" y="2574642"/>
            <a:ext cx="516085" cy="584775"/>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6</a:t>
            </a:r>
          </a:p>
        </p:txBody>
      </p:sp>
      <p:sp>
        <p:nvSpPr>
          <p:cNvPr id="33" name="TextBox 32"/>
          <p:cNvSpPr txBox="1"/>
          <p:nvPr/>
        </p:nvSpPr>
        <p:spPr>
          <a:xfrm>
            <a:off x="4875191" y="3874844"/>
            <a:ext cx="516085" cy="584775"/>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7</a:t>
            </a:r>
          </a:p>
        </p:txBody>
      </p:sp>
      <p:grpSp>
        <p:nvGrpSpPr>
          <p:cNvPr id="35" name="Group 34"/>
          <p:cNvGrpSpPr/>
          <p:nvPr/>
        </p:nvGrpSpPr>
        <p:grpSpPr>
          <a:xfrm>
            <a:off x="197961" y="2333310"/>
            <a:ext cx="681415" cy="659445"/>
            <a:chOff x="174266" y="1055418"/>
            <a:chExt cx="836457" cy="848015"/>
          </a:xfrm>
        </p:grpSpPr>
        <p:sp>
          <p:nvSpPr>
            <p:cNvPr id="36" name="Oval 35"/>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37" name="TextBox 36"/>
            <p:cNvSpPr txBox="1"/>
            <p:nvPr/>
          </p:nvSpPr>
          <p:spPr>
            <a:xfrm>
              <a:off x="372729" y="1065729"/>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2</a:t>
              </a:r>
            </a:p>
          </p:txBody>
        </p:sp>
      </p:grpSp>
      <p:grpSp>
        <p:nvGrpSpPr>
          <p:cNvPr id="38" name="Group 37"/>
          <p:cNvGrpSpPr/>
          <p:nvPr/>
        </p:nvGrpSpPr>
        <p:grpSpPr>
          <a:xfrm>
            <a:off x="197961" y="3757210"/>
            <a:ext cx="681415" cy="659445"/>
            <a:chOff x="174266" y="1055418"/>
            <a:chExt cx="836457" cy="848015"/>
          </a:xfrm>
        </p:grpSpPr>
        <p:sp>
          <p:nvSpPr>
            <p:cNvPr id="39" name="Oval 38"/>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40" name="TextBox 39"/>
            <p:cNvSpPr txBox="1"/>
            <p:nvPr/>
          </p:nvSpPr>
          <p:spPr>
            <a:xfrm>
              <a:off x="334451" y="1065729"/>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3</a:t>
              </a:r>
            </a:p>
          </p:txBody>
        </p:sp>
      </p:grpSp>
      <p:grpSp>
        <p:nvGrpSpPr>
          <p:cNvPr id="41" name="Group 40"/>
          <p:cNvGrpSpPr/>
          <p:nvPr/>
        </p:nvGrpSpPr>
        <p:grpSpPr>
          <a:xfrm>
            <a:off x="232707" y="5065431"/>
            <a:ext cx="681415" cy="659445"/>
            <a:chOff x="174266" y="1055418"/>
            <a:chExt cx="836457" cy="848015"/>
          </a:xfrm>
        </p:grpSpPr>
        <p:sp>
          <p:nvSpPr>
            <p:cNvPr id="42" name="Oval 41"/>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43" name="TextBox 42"/>
            <p:cNvSpPr txBox="1"/>
            <p:nvPr/>
          </p:nvSpPr>
          <p:spPr>
            <a:xfrm>
              <a:off x="334451" y="1065729"/>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4</a:t>
              </a:r>
            </a:p>
          </p:txBody>
        </p:sp>
      </p:grpSp>
      <p:grpSp>
        <p:nvGrpSpPr>
          <p:cNvPr id="49" name="Group 48"/>
          <p:cNvGrpSpPr/>
          <p:nvPr/>
        </p:nvGrpSpPr>
        <p:grpSpPr>
          <a:xfrm>
            <a:off x="4708870" y="1029248"/>
            <a:ext cx="681415" cy="672628"/>
            <a:chOff x="174266" y="1038465"/>
            <a:chExt cx="836457" cy="864968"/>
          </a:xfrm>
        </p:grpSpPr>
        <p:sp>
          <p:nvSpPr>
            <p:cNvPr id="50" name="Oval 49"/>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51" name="TextBox 50"/>
            <p:cNvSpPr txBox="1"/>
            <p:nvPr/>
          </p:nvSpPr>
          <p:spPr>
            <a:xfrm>
              <a:off x="355781" y="1038465"/>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5</a:t>
              </a:r>
            </a:p>
          </p:txBody>
        </p:sp>
      </p:grpSp>
      <p:grpSp>
        <p:nvGrpSpPr>
          <p:cNvPr id="55" name="Group 54"/>
          <p:cNvGrpSpPr/>
          <p:nvPr/>
        </p:nvGrpSpPr>
        <p:grpSpPr>
          <a:xfrm>
            <a:off x="4708958" y="2333310"/>
            <a:ext cx="681415" cy="659445"/>
            <a:chOff x="174266" y="1055418"/>
            <a:chExt cx="836457" cy="848015"/>
          </a:xfrm>
        </p:grpSpPr>
        <p:sp>
          <p:nvSpPr>
            <p:cNvPr id="56" name="Oval 55"/>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57" name="TextBox 56"/>
            <p:cNvSpPr txBox="1"/>
            <p:nvPr/>
          </p:nvSpPr>
          <p:spPr>
            <a:xfrm>
              <a:off x="348062" y="1110061"/>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6</a:t>
              </a:r>
            </a:p>
          </p:txBody>
        </p:sp>
      </p:grpSp>
      <p:grpSp>
        <p:nvGrpSpPr>
          <p:cNvPr id="58" name="Group 57"/>
          <p:cNvGrpSpPr/>
          <p:nvPr/>
        </p:nvGrpSpPr>
        <p:grpSpPr>
          <a:xfrm>
            <a:off x="4708869" y="3757211"/>
            <a:ext cx="681415" cy="659445"/>
            <a:chOff x="174266" y="1055418"/>
            <a:chExt cx="836457" cy="848015"/>
          </a:xfrm>
        </p:grpSpPr>
        <p:sp>
          <p:nvSpPr>
            <p:cNvPr id="59" name="Oval 58"/>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60" name="TextBox 59"/>
            <p:cNvSpPr txBox="1"/>
            <p:nvPr/>
          </p:nvSpPr>
          <p:spPr>
            <a:xfrm>
              <a:off x="369573" y="1055418"/>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7</a:t>
              </a:r>
            </a:p>
          </p:txBody>
        </p:sp>
      </p:grpSp>
      <p:grpSp>
        <p:nvGrpSpPr>
          <p:cNvPr id="61" name="Group 60"/>
          <p:cNvGrpSpPr/>
          <p:nvPr/>
        </p:nvGrpSpPr>
        <p:grpSpPr>
          <a:xfrm>
            <a:off x="4708870" y="5057413"/>
            <a:ext cx="681415" cy="659445"/>
            <a:chOff x="174266" y="1055418"/>
            <a:chExt cx="836457" cy="848015"/>
          </a:xfrm>
        </p:grpSpPr>
        <p:sp>
          <p:nvSpPr>
            <p:cNvPr id="62" name="Oval 61"/>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63" name="TextBox 62"/>
            <p:cNvSpPr txBox="1"/>
            <p:nvPr/>
          </p:nvSpPr>
          <p:spPr>
            <a:xfrm>
              <a:off x="348170" y="1117090"/>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8</a:t>
              </a:r>
            </a:p>
          </p:txBody>
        </p:sp>
      </p:grpSp>
      <p:sp>
        <p:nvSpPr>
          <p:cNvPr id="67" name="TextBox 66"/>
          <p:cNvSpPr txBox="1"/>
          <p:nvPr/>
        </p:nvSpPr>
        <p:spPr>
          <a:xfrm>
            <a:off x="5549390" y="5065431"/>
            <a:ext cx="3309257" cy="473271"/>
          </a:xfrm>
          <a:prstGeom prst="rect">
            <a:avLst/>
          </a:prstGeom>
          <a:noFill/>
        </p:spPr>
        <p:txBody>
          <a:bodyPr wrap="square" rtlCol="0">
            <a:spAutoFit/>
          </a:bodyPr>
          <a:lstStyle/>
          <a:p>
            <a:r>
              <a:rPr lang="en-US" sz="1400" dirty="0">
                <a:solidFill>
                  <a:schemeClr val="tx2"/>
                </a:solidFill>
                <a:latin typeface="Raleway" panose="020B0503030101060003" pitchFamily="34" charset="0"/>
                <a:ea typeface="Microsoft YaHei UI Light" panose="020B0502040204020203" pitchFamily="34" charset="-122"/>
                <a:cs typeface="Arial" panose="020B0604020202020204" pitchFamily="34" charset="0"/>
              </a:rPr>
              <a:t>Summary (1 slide)</a:t>
            </a:r>
          </a:p>
          <a:p>
            <a:pPr marL="231775" indent="-174625">
              <a:lnSpc>
                <a:spcPct val="110000"/>
              </a:lnSpc>
              <a:buFont typeface="Arial" panose="020B0604020202020204" pitchFamily="34" charset="0"/>
              <a:buChar char="•"/>
            </a:pPr>
            <a:r>
              <a:rPr lang="en-US" sz="1050" dirty="0">
                <a:solidFill>
                  <a:srgbClr val="183B68"/>
                </a:solidFill>
                <a:latin typeface="Raleway" panose="020B0503030101060003" pitchFamily="34" charset="0"/>
              </a:rPr>
              <a:t>What will the company be in 5/10 years?</a:t>
            </a:r>
          </a:p>
        </p:txBody>
      </p:sp>
    </p:spTree>
    <p:extLst>
      <p:ext uri="{BB962C8B-B14F-4D97-AF65-F5344CB8AC3E}">
        <p14:creationId xmlns:p14="http://schemas.microsoft.com/office/powerpoint/2010/main" val="3373117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B40F-EB3C-C34A-80A5-EA0EFAA31B9B}"/>
              </a:ext>
            </a:extLst>
          </p:cNvPr>
          <p:cNvSpPr>
            <a:spLocks noGrp="1"/>
          </p:cNvSpPr>
          <p:nvPr>
            <p:ph type="title"/>
          </p:nvPr>
        </p:nvSpPr>
        <p:spPr>
          <a:xfrm>
            <a:off x="461174" y="383933"/>
            <a:ext cx="8225626" cy="641913"/>
          </a:xfrm>
        </p:spPr>
        <p:txBody>
          <a:bodyPr>
            <a:normAutofit/>
          </a:bodyPr>
          <a:lstStyle/>
          <a:p>
            <a:r>
              <a:rPr lang="en-US" dirty="0"/>
              <a:t>    Introduction: Problem &amp; Solution</a:t>
            </a:r>
          </a:p>
        </p:txBody>
      </p:sp>
      <p:sp>
        <p:nvSpPr>
          <p:cNvPr id="3" name="Content Placeholder 2">
            <a:extLst>
              <a:ext uri="{FF2B5EF4-FFF2-40B4-BE49-F238E27FC236}">
                <a16:creationId xmlns:a16="http://schemas.microsoft.com/office/drawing/2014/main" id="{3932A087-A276-BE43-88FA-4B3D3CF8D4DE}"/>
              </a:ext>
            </a:extLst>
          </p:cNvPr>
          <p:cNvSpPr>
            <a:spLocks noGrp="1"/>
          </p:cNvSpPr>
          <p:nvPr>
            <p:ph idx="1"/>
          </p:nvPr>
        </p:nvSpPr>
        <p:spPr>
          <a:xfrm>
            <a:off x="457200" y="1097280"/>
            <a:ext cx="8229600" cy="1828800"/>
          </a:xfrm>
        </p:spPr>
        <p:txBody>
          <a:bodyPr>
            <a:normAutofit/>
          </a:bodyPr>
          <a:lstStyle/>
          <a:p>
            <a:pPr marL="285750" indent="-285750">
              <a:buFont typeface="Arial" panose="020B0604020202020204" pitchFamily="34" charset="0"/>
              <a:buChar char="•"/>
            </a:pPr>
            <a:r>
              <a:rPr lang="en-US" dirty="0"/>
              <a:t>Focus on the science with background on the technology and cover key data points that would capture investor attention</a:t>
            </a:r>
          </a:p>
          <a:p>
            <a:pPr marL="285750" indent="-285750">
              <a:buFont typeface="Arial" panose="020B0604020202020204" pitchFamily="34" charset="0"/>
              <a:buChar char="•"/>
            </a:pPr>
            <a:r>
              <a:rPr lang="en-US" dirty="0"/>
              <a:t>Outline the current status of the program and where it is in the development process</a:t>
            </a:r>
          </a:p>
          <a:p>
            <a:pPr marL="285750" indent="-285750">
              <a:buFont typeface="Arial" panose="020B0604020202020204" pitchFamily="34" charset="0"/>
              <a:buChar char="•"/>
            </a:pPr>
            <a:r>
              <a:rPr lang="en-US" dirty="0"/>
              <a:t>Ask the VC for: help with financing, team building, strategy (such as indication selection)</a:t>
            </a:r>
          </a:p>
        </p:txBody>
      </p:sp>
      <p:pic>
        <p:nvPicPr>
          <p:cNvPr id="4" name="Picture 3">
            <a:extLst>
              <a:ext uri="{FF2B5EF4-FFF2-40B4-BE49-F238E27FC236}">
                <a16:creationId xmlns:a16="http://schemas.microsoft.com/office/drawing/2014/main" id="{0CF8C03E-609A-4BF1-9D24-38D08D029C09}"/>
              </a:ext>
            </a:extLst>
          </p:cNvPr>
          <p:cNvPicPr>
            <a:picLocks noChangeAspect="1"/>
          </p:cNvPicPr>
          <p:nvPr/>
        </p:nvPicPr>
        <p:blipFill>
          <a:blip r:embed="rId3"/>
          <a:stretch>
            <a:fillRect/>
          </a:stretch>
        </p:blipFill>
        <p:spPr>
          <a:xfrm>
            <a:off x="1756678" y="2926080"/>
            <a:ext cx="5630643" cy="3167238"/>
          </a:xfrm>
          <a:prstGeom prst="rect">
            <a:avLst/>
          </a:prstGeom>
          <a:ln w="19050">
            <a:solidFill>
              <a:srgbClr val="389583"/>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B9FC3BF1-491F-C24B-A98E-37A6F53339AC}"/>
              </a:ext>
            </a:extLst>
          </p:cNvPr>
          <p:cNvSpPr/>
          <p:nvPr/>
        </p:nvSpPr>
        <p:spPr>
          <a:xfrm>
            <a:off x="116492" y="375166"/>
            <a:ext cx="681415" cy="659445"/>
          </a:xfrm>
          <a:prstGeom prst="ellipse">
            <a:avLst/>
          </a:prstGeom>
          <a:solidFill>
            <a:srgbClr val="389583"/>
          </a:solidFill>
          <a:ln>
            <a:solidFill>
              <a:srgbClr val="5DA9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10" name="TextBox 9">
            <a:extLst>
              <a:ext uri="{FF2B5EF4-FFF2-40B4-BE49-F238E27FC236}">
                <a16:creationId xmlns:a16="http://schemas.microsoft.com/office/drawing/2014/main" id="{6782B6A1-5D55-FD42-9331-D2406DF50755}"/>
              </a:ext>
            </a:extLst>
          </p:cNvPr>
          <p:cNvSpPr txBox="1"/>
          <p:nvPr/>
        </p:nvSpPr>
        <p:spPr>
          <a:xfrm>
            <a:off x="258289" y="382154"/>
            <a:ext cx="420426" cy="584775"/>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1</a:t>
            </a:r>
          </a:p>
        </p:txBody>
      </p:sp>
    </p:spTree>
    <p:extLst>
      <p:ext uri="{BB962C8B-B14F-4D97-AF65-F5344CB8AC3E}">
        <p14:creationId xmlns:p14="http://schemas.microsoft.com/office/powerpoint/2010/main" val="3590242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446E-C185-7145-8546-0E6167F73501}"/>
              </a:ext>
            </a:extLst>
          </p:cNvPr>
          <p:cNvSpPr>
            <a:spLocks noGrp="1"/>
          </p:cNvSpPr>
          <p:nvPr>
            <p:ph type="title"/>
          </p:nvPr>
        </p:nvSpPr>
        <p:spPr/>
        <p:txBody>
          <a:bodyPr/>
          <a:lstStyle/>
          <a:p>
            <a:r>
              <a:rPr lang="en-US" dirty="0"/>
              <a:t>    Leadership</a:t>
            </a:r>
          </a:p>
        </p:txBody>
      </p:sp>
      <p:pic>
        <p:nvPicPr>
          <p:cNvPr id="6" name="Picture 5" descr="A screenshot of a cell phone&#10;&#10;Description automatically generated">
            <a:extLst>
              <a:ext uri="{FF2B5EF4-FFF2-40B4-BE49-F238E27FC236}">
                <a16:creationId xmlns:a16="http://schemas.microsoft.com/office/drawing/2014/main" id="{1A9166D2-80B9-F447-ACBE-88D671AF6B39}"/>
              </a:ext>
            </a:extLst>
          </p:cNvPr>
          <p:cNvPicPr>
            <a:picLocks noChangeAspect="1"/>
          </p:cNvPicPr>
          <p:nvPr/>
        </p:nvPicPr>
        <p:blipFill rotWithShape="1">
          <a:blip r:embed="rId3"/>
          <a:srcRect l="107" r="-107" b="3955"/>
          <a:stretch/>
        </p:blipFill>
        <p:spPr>
          <a:xfrm>
            <a:off x="2207338" y="3101978"/>
            <a:ext cx="4729319" cy="3045107"/>
          </a:xfrm>
          <a:prstGeom prst="rect">
            <a:avLst/>
          </a:prstGeom>
          <a:ln w="12700" cap="sq">
            <a:solidFill>
              <a:srgbClr val="389583"/>
            </a:solidFill>
            <a:prstDash val="solid"/>
            <a:miter lim="800000"/>
          </a:ln>
          <a:effectLst>
            <a:outerShdw blurRad="50800" dist="38100" dir="2700000" algn="tl" rotWithShape="0">
              <a:srgbClr val="000000">
                <a:alpha val="43000"/>
              </a:srgbClr>
            </a:outerShdw>
          </a:effectLst>
        </p:spPr>
      </p:pic>
      <p:sp>
        <p:nvSpPr>
          <p:cNvPr id="10" name="Content Placeholder 2">
            <a:extLst>
              <a:ext uri="{FF2B5EF4-FFF2-40B4-BE49-F238E27FC236}">
                <a16:creationId xmlns:a16="http://schemas.microsoft.com/office/drawing/2014/main" id="{15CC8285-CBFE-6143-9755-33E679681DD9}"/>
              </a:ext>
            </a:extLst>
          </p:cNvPr>
          <p:cNvSpPr txBox="1">
            <a:spLocks/>
          </p:cNvSpPr>
          <p:nvPr/>
        </p:nvSpPr>
        <p:spPr>
          <a:xfrm>
            <a:off x="457198" y="1097280"/>
            <a:ext cx="8229600" cy="1828800"/>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i="0" kern="1200" baseline="0">
                <a:solidFill>
                  <a:schemeClr val="tx2"/>
                </a:solidFill>
                <a:effectLst/>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accent2"/>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accent2"/>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accent2"/>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1" kern="1200" baseline="0">
                <a:solidFill>
                  <a:schemeClr val="accent2"/>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79388">
              <a:buFont typeface="Arial" panose="020B0604020202020204" pitchFamily="34" charset="0"/>
              <a:buChar char="•"/>
            </a:pPr>
            <a:r>
              <a:rPr lang="en-US" dirty="0"/>
              <a:t>If there is an executive team, focus on their past experience and specific roles relevant to company activities</a:t>
            </a:r>
          </a:p>
          <a:p>
            <a:pPr marL="581025" lvl="1" indent="-231775"/>
            <a:r>
              <a:rPr lang="en-US" dirty="0"/>
              <a:t>Highlight any role in VC backed companies or experience in related clinical indications</a:t>
            </a:r>
          </a:p>
          <a:p>
            <a:pPr marL="182880" indent="-182880">
              <a:buFont typeface="Arial" panose="020B0604020202020204" pitchFamily="34" charset="0"/>
              <a:buChar char="•"/>
            </a:pPr>
            <a:r>
              <a:rPr lang="en-US" dirty="0"/>
              <a:t>If the company only has scientific founders, focus on everyone’s academic /clinical background that is relevant to the technology</a:t>
            </a:r>
          </a:p>
          <a:p>
            <a:pPr marL="581025" lvl="1" indent="-231775"/>
            <a:r>
              <a:rPr lang="en-US" dirty="0"/>
              <a:t>E.g., Prostate cancer doc; Chemist and inventor of currently approved drug</a:t>
            </a:r>
          </a:p>
        </p:txBody>
      </p:sp>
      <p:grpSp>
        <p:nvGrpSpPr>
          <p:cNvPr id="12" name="Group 11">
            <a:extLst>
              <a:ext uri="{FF2B5EF4-FFF2-40B4-BE49-F238E27FC236}">
                <a16:creationId xmlns:a16="http://schemas.microsoft.com/office/drawing/2014/main" id="{D5234AB7-1D86-FB46-8DD5-A1A0F6427B8C}"/>
              </a:ext>
            </a:extLst>
          </p:cNvPr>
          <p:cNvGrpSpPr/>
          <p:nvPr/>
        </p:nvGrpSpPr>
        <p:grpSpPr>
          <a:xfrm>
            <a:off x="123254" y="374904"/>
            <a:ext cx="681415" cy="659445"/>
            <a:chOff x="174266" y="1055418"/>
            <a:chExt cx="836457" cy="848015"/>
          </a:xfrm>
        </p:grpSpPr>
        <p:sp>
          <p:nvSpPr>
            <p:cNvPr id="14" name="Oval 13">
              <a:extLst>
                <a:ext uri="{FF2B5EF4-FFF2-40B4-BE49-F238E27FC236}">
                  <a16:creationId xmlns:a16="http://schemas.microsoft.com/office/drawing/2014/main" id="{40F2787F-3108-9D46-B652-1C3CD029D867}"/>
                </a:ext>
              </a:extLst>
            </p:cNvPr>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15" name="TextBox 14">
              <a:extLst>
                <a:ext uri="{FF2B5EF4-FFF2-40B4-BE49-F238E27FC236}">
                  <a16:creationId xmlns:a16="http://schemas.microsoft.com/office/drawing/2014/main" id="{0A378718-B359-4E43-A458-E7C8594606ED}"/>
                </a:ext>
              </a:extLst>
            </p:cNvPr>
            <p:cNvSpPr txBox="1"/>
            <p:nvPr/>
          </p:nvSpPr>
          <p:spPr>
            <a:xfrm>
              <a:off x="372729" y="1065729"/>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2</a:t>
              </a:r>
            </a:p>
          </p:txBody>
        </p:sp>
      </p:grpSp>
    </p:spTree>
    <p:extLst>
      <p:ext uri="{BB962C8B-B14F-4D97-AF65-F5344CB8AC3E}">
        <p14:creationId xmlns:p14="http://schemas.microsoft.com/office/powerpoint/2010/main" val="2133447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8A121-1A59-EF42-901E-8E3DF51098DA}"/>
              </a:ext>
            </a:extLst>
          </p:cNvPr>
          <p:cNvSpPr>
            <a:spLocks noGrp="1"/>
          </p:cNvSpPr>
          <p:nvPr>
            <p:ph type="title"/>
          </p:nvPr>
        </p:nvSpPr>
        <p:spPr/>
        <p:txBody>
          <a:bodyPr>
            <a:normAutofit/>
          </a:bodyPr>
          <a:lstStyle/>
          <a:p>
            <a:r>
              <a:rPr lang="en-US" dirty="0"/>
              <a:t>    Market Opportunity: Why Now? </a:t>
            </a:r>
          </a:p>
        </p:txBody>
      </p:sp>
      <p:pic>
        <p:nvPicPr>
          <p:cNvPr id="13" name="Picture 12">
            <a:extLst>
              <a:ext uri="{FF2B5EF4-FFF2-40B4-BE49-F238E27FC236}">
                <a16:creationId xmlns:a16="http://schemas.microsoft.com/office/drawing/2014/main" id="{4BFBE83D-361C-8B41-AA38-5EE3D9A4AB5D}"/>
              </a:ext>
            </a:extLst>
          </p:cNvPr>
          <p:cNvPicPr>
            <a:picLocks noChangeAspect="1"/>
          </p:cNvPicPr>
          <p:nvPr/>
        </p:nvPicPr>
        <p:blipFill>
          <a:blip r:embed="rId3"/>
          <a:stretch>
            <a:fillRect/>
          </a:stretch>
        </p:blipFill>
        <p:spPr>
          <a:xfrm>
            <a:off x="2408789" y="2926080"/>
            <a:ext cx="4326422" cy="3218595"/>
          </a:xfrm>
          <a:prstGeom prst="rect">
            <a:avLst/>
          </a:prstGeom>
          <a:ln w="12700" cap="sq">
            <a:solidFill>
              <a:srgbClr val="389583"/>
            </a:solidFill>
            <a:prstDash val="solid"/>
            <a:miter lim="800000"/>
          </a:ln>
          <a:effectLst>
            <a:outerShdw blurRad="50800" dist="38100" dir="2700000" algn="tl" rotWithShape="0">
              <a:srgbClr val="000000">
                <a:alpha val="43000"/>
              </a:srgbClr>
            </a:outerShdw>
          </a:effectLst>
        </p:spPr>
      </p:pic>
      <p:sp>
        <p:nvSpPr>
          <p:cNvPr id="14" name="Content Placeholder 2">
            <a:extLst>
              <a:ext uri="{FF2B5EF4-FFF2-40B4-BE49-F238E27FC236}">
                <a16:creationId xmlns:a16="http://schemas.microsoft.com/office/drawing/2014/main" id="{CBD8CF1A-1E2C-CC4B-90AB-DF14174F6323}"/>
              </a:ext>
            </a:extLst>
          </p:cNvPr>
          <p:cNvSpPr>
            <a:spLocks noGrp="1"/>
          </p:cNvSpPr>
          <p:nvPr>
            <p:ph idx="1"/>
          </p:nvPr>
        </p:nvSpPr>
        <p:spPr>
          <a:xfrm>
            <a:off x="457200" y="1097280"/>
            <a:ext cx="8229600" cy="1828800"/>
          </a:xfrm>
        </p:spPr>
        <p:txBody>
          <a:bodyPr>
            <a:noAutofit/>
          </a:bodyPr>
          <a:lstStyle/>
          <a:p>
            <a:pPr marL="285750" indent="-285750">
              <a:buFont typeface="Arial" panose="020B0604020202020204" pitchFamily="34" charset="0"/>
              <a:buChar char="•"/>
            </a:pPr>
            <a:r>
              <a:rPr lang="en-US" dirty="0"/>
              <a:t>Focus on the market size and revenue potential for rare disease markets only</a:t>
            </a:r>
          </a:p>
          <a:p>
            <a:pPr marL="285750" indent="-285750">
              <a:buFont typeface="Arial" panose="020B0604020202020204" pitchFamily="34" charset="0"/>
              <a:buChar char="•"/>
            </a:pPr>
            <a:r>
              <a:rPr lang="en-US" dirty="0"/>
              <a:t>Do not define your value based on getting a “small piece of a very large market”</a:t>
            </a:r>
          </a:p>
          <a:p>
            <a:pPr marL="285750" indent="-285750">
              <a:buFont typeface="Arial" panose="020B0604020202020204" pitchFamily="34" charset="0"/>
              <a:buChar char="•"/>
            </a:pPr>
            <a:r>
              <a:rPr lang="en-US" dirty="0"/>
              <a:t>Rather than focusing on market opportunity, focus on different applications the product can be expanded into</a:t>
            </a:r>
          </a:p>
        </p:txBody>
      </p:sp>
      <p:grpSp>
        <p:nvGrpSpPr>
          <p:cNvPr id="22" name="Group 21">
            <a:extLst>
              <a:ext uri="{FF2B5EF4-FFF2-40B4-BE49-F238E27FC236}">
                <a16:creationId xmlns:a16="http://schemas.microsoft.com/office/drawing/2014/main" id="{905ED26D-5D02-F547-AC76-D5FABFD2794A}"/>
              </a:ext>
            </a:extLst>
          </p:cNvPr>
          <p:cNvGrpSpPr/>
          <p:nvPr/>
        </p:nvGrpSpPr>
        <p:grpSpPr>
          <a:xfrm>
            <a:off x="123254" y="355897"/>
            <a:ext cx="681415" cy="678452"/>
            <a:chOff x="174266" y="1030976"/>
            <a:chExt cx="836457" cy="872457"/>
          </a:xfrm>
        </p:grpSpPr>
        <p:sp>
          <p:nvSpPr>
            <p:cNvPr id="23" name="Oval 22">
              <a:extLst>
                <a:ext uri="{FF2B5EF4-FFF2-40B4-BE49-F238E27FC236}">
                  <a16:creationId xmlns:a16="http://schemas.microsoft.com/office/drawing/2014/main" id="{4D76DF2D-6A81-AE46-B640-7637A1ECC3F5}"/>
                </a:ext>
              </a:extLst>
            </p:cNvPr>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24" name="TextBox 23">
              <a:extLst>
                <a:ext uri="{FF2B5EF4-FFF2-40B4-BE49-F238E27FC236}">
                  <a16:creationId xmlns:a16="http://schemas.microsoft.com/office/drawing/2014/main" id="{EBD4FF97-2ECB-634D-BD0C-12B1B9507F79}"/>
                </a:ext>
              </a:extLst>
            </p:cNvPr>
            <p:cNvSpPr txBox="1"/>
            <p:nvPr/>
          </p:nvSpPr>
          <p:spPr>
            <a:xfrm>
              <a:off x="350513" y="1030976"/>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3</a:t>
              </a:r>
            </a:p>
          </p:txBody>
        </p:sp>
      </p:grpSp>
    </p:spTree>
    <p:extLst>
      <p:ext uri="{BB962C8B-B14F-4D97-AF65-F5344CB8AC3E}">
        <p14:creationId xmlns:p14="http://schemas.microsoft.com/office/powerpoint/2010/main" val="3669632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881A-401A-6F40-9E0E-9A75E5221362}"/>
              </a:ext>
            </a:extLst>
          </p:cNvPr>
          <p:cNvSpPr>
            <a:spLocks noGrp="1"/>
          </p:cNvSpPr>
          <p:nvPr>
            <p:ph type="title"/>
          </p:nvPr>
        </p:nvSpPr>
        <p:spPr/>
        <p:txBody>
          <a:bodyPr>
            <a:normAutofit/>
          </a:bodyPr>
          <a:lstStyle/>
          <a:p>
            <a:r>
              <a:rPr lang="en-US" dirty="0"/>
              <a:t>    Market Opportunity: The Problem</a:t>
            </a:r>
          </a:p>
        </p:txBody>
      </p:sp>
      <p:sp>
        <p:nvSpPr>
          <p:cNvPr id="5" name="TextBox 4">
            <a:extLst>
              <a:ext uri="{FF2B5EF4-FFF2-40B4-BE49-F238E27FC236}">
                <a16:creationId xmlns:a16="http://schemas.microsoft.com/office/drawing/2014/main" id="{792FED1C-859B-5049-BAF5-39ABC6234A59}"/>
              </a:ext>
            </a:extLst>
          </p:cNvPr>
          <p:cNvSpPr txBox="1"/>
          <p:nvPr/>
        </p:nvSpPr>
        <p:spPr>
          <a:xfrm>
            <a:off x="457200" y="1097280"/>
            <a:ext cx="8229600" cy="1828800"/>
          </a:xfrm>
          <a:prstGeom prst="rect">
            <a:avLst/>
          </a:prstGeom>
          <a:noFill/>
          <a:ln>
            <a:noFill/>
          </a:ln>
        </p:spPr>
        <p:txBody>
          <a:bodyPr wrap="square" rtlCol="0">
            <a:spAutoFit/>
          </a:bodyPr>
          <a:lstStyle/>
          <a:p>
            <a:pPr marL="285750" indent="-285750" defTabSz="914400">
              <a:lnSpc>
                <a:spcPct val="90000"/>
              </a:lnSpc>
              <a:spcBef>
                <a:spcPts val="1000"/>
              </a:spcBef>
              <a:buFont typeface="Arial" panose="020B0604020202020204" pitchFamily="34" charset="0"/>
              <a:buChar char="•"/>
            </a:pPr>
            <a:r>
              <a:rPr lang="en-US" sz="1600" b="1" dirty="0">
                <a:solidFill>
                  <a:schemeClr val="tx2"/>
                </a:solidFill>
                <a:latin typeface="Raleway" panose="020B0503030101060003" pitchFamily="34" charset="77"/>
              </a:rPr>
              <a:t>Describe the problem space and how it works today</a:t>
            </a:r>
          </a:p>
          <a:p>
            <a:pPr marL="285750" indent="-285750" defTabSz="914400">
              <a:lnSpc>
                <a:spcPct val="90000"/>
              </a:lnSpc>
              <a:spcBef>
                <a:spcPts val="1000"/>
              </a:spcBef>
              <a:buFont typeface="Arial" panose="020B0604020202020204" pitchFamily="34" charset="0"/>
              <a:buChar char="•"/>
            </a:pPr>
            <a:r>
              <a:rPr lang="en-US" sz="1600" dirty="0">
                <a:solidFill>
                  <a:schemeClr val="tx2"/>
                </a:solidFill>
                <a:latin typeface="Raleway" panose="020B0503030101060003" pitchFamily="34" charset="77"/>
              </a:rPr>
              <a:t>Make sure investors understand the complex landscape in which you will operate</a:t>
            </a:r>
          </a:p>
          <a:p>
            <a:pPr marL="285750" indent="-285750" defTabSz="914400">
              <a:lnSpc>
                <a:spcPct val="90000"/>
              </a:lnSpc>
              <a:spcBef>
                <a:spcPts val="1000"/>
              </a:spcBef>
              <a:buFont typeface="Arial" panose="020B0604020202020204" pitchFamily="34" charset="0"/>
              <a:buChar char="•"/>
            </a:pPr>
            <a:r>
              <a:rPr lang="en-US" sz="1600" dirty="0">
                <a:solidFill>
                  <a:schemeClr val="tx2"/>
                </a:solidFill>
                <a:latin typeface="Raleway" panose="020B0503030101060003" pitchFamily="34" charset="77"/>
              </a:rPr>
              <a:t>Before you present your solution, show where there is friction and inefficiency in the current way of doing things</a:t>
            </a:r>
            <a:endParaRPr lang="en-US" sz="1600" dirty="0">
              <a:solidFill>
                <a:schemeClr val="accent2"/>
              </a:solidFill>
              <a:latin typeface="Raleway" panose="020B0503030101060003" pitchFamily="34" charset="77"/>
            </a:endParaRPr>
          </a:p>
          <a:p>
            <a:pPr marL="285750" indent="-285750" defTabSz="914400">
              <a:lnSpc>
                <a:spcPct val="90000"/>
              </a:lnSpc>
              <a:spcBef>
                <a:spcPts val="1000"/>
              </a:spcBef>
              <a:buFont typeface="Arial" panose="020B0604020202020204" pitchFamily="34" charset="0"/>
              <a:buChar char="•"/>
            </a:pPr>
            <a:r>
              <a:rPr lang="en-US" sz="1600" dirty="0">
                <a:solidFill>
                  <a:schemeClr val="tx2"/>
                </a:solidFill>
                <a:latin typeface="Raleway" panose="020B0503030101060003" pitchFamily="34" charset="77"/>
              </a:rPr>
              <a:t>Identify competitive/synergistic companies addressing the problem</a:t>
            </a:r>
          </a:p>
          <a:p>
            <a:pPr marL="285750" indent="-285750" defTabSz="914400">
              <a:lnSpc>
                <a:spcPct val="90000"/>
              </a:lnSpc>
              <a:spcBef>
                <a:spcPts val="1000"/>
              </a:spcBef>
              <a:buFont typeface="Arial" panose="020B0604020202020204" pitchFamily="34" charset="0"/>
              <a:buChar char="•"/>
            </a:pPr>
            <a:endParaRPr lang="en-US" sz="1600" dirty="0">
              <a:solidFill>
                <a:schemeClr val="tx2"/>
              </a:solidFill>
              <a:latin typeface="Raleway" panose="020B0503030101060003" pitchFamily="34" charset="77"/>
            </a:endParaRPr>
          </a:p>
        </p:txBody>
      </p:sp>
      <p:pic>
        <p:nvPicPr>
          <p:cNvPr id="7" name="Picture 6">
            <a:extLst>
              <a:ext uri="{FF2B5EF4-FFF2-40B4-BE49-F238E27FC236}">
                <a16:creationId xmlns:a16="http://schemas.microsoft.com/office/drawing/2014/main" id="{5BFEE00F-5294-E440-A7D8-C779A0289187}"/>
              </a:ext>
            </a:extLst>
          </p:cNvPr>
          <p:cNvPicPr>
            <a:picLocks/>
          </p:cNvPicPr>
          <p:nvPr/>
        </p:nvPicPr>
        <p:blipFill rotWithShape="1">
          <a:blip r:embed="rId3"/>
          <a:srcRect l="4447" t="7669" r="4553" b="6857"/>
          <a:stretch/>
        </p:blipFill>
        <p:spPr>
          <a:xfrm>
            <a:off x="2560320" y="3108960"/>
            <a:ext cx="4048332" cy="3036249"/>
          </a:xfrm>
          <a:prstGeom prst="rect">
            <a:avLst/>
          </a:prstGeom>
          <a:ln w="12700" cap="sq">
            <a:solidFill>
              <a:srgbClr val="389583"/>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A4EAC33B-8651-1642-A9AF-B0688005888A}"/>
              </a:ext>
            </a:extLst>
          </p:cNvPr>
          <p:cNvGrpSpPr/>
          <p:nvPr/>
        </p:nvGrpSpPr>
        <p:grpSpPr>
          <a:xfrm>
            <a:off x="123254" y="355897"/>
            <a:ext cx="681415" cy="678452"/>
            <a:chOff x="174266" y="1030976"/>
            <a:chExt cx="836457" cy="872457"/>
          </a:xfrm>
        </p:grpSpPr>
        <p:sp>
          <p:nvSpPr>
            <p:cNvPr id="13" name="Oval 12">
              <a:extLst>
                <a:ext uri="{FF2B5EF4-FFF2-40B4-BE49-F238E27FC236}">
                  <a16:creationId xmlns:a16="http://schemas.microsoft.com/office/drawing/2014/main" id="{E46F7548-10BF-1645-B8E5-F728D332F662}"/>
                </a:ext>
              </a:extLst>
            </p:cNvPr>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14" name="TextBox 13">
              <a:extLst>
                <a:ext uri="{FF2B5EF4-FFF2-40B4-BE49-F238E27FC236}">
                  <a16:creationId xmlns:a16="http://schemas.microsoft.com/office/drawing/2014/main" id="{07858919-37C9-2E40-B6F0-9F08B14D8D60}"/>
                </a:ext>
              </a:extLst>
            </p:cNvPr>
            <p:cNvSpPr txBox="1"/>
            <p:nvPr/>
          </p:nvSpPr>
          <p:spPr>
            <a:xfrm>
              <a:off x="350513" y="1030976"/>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3</a:t>
              </a:r>
            </a:p>
          </p:txBody>
        </p:sp>
      </p:grpSp>
    </p:spTree>
    <p:extLst>
      <p:ext uri="{BB962C8B-B14F-4D97-AF65-F5344CB8AC3E}">
        <p14:creationId xmlns:p14="http://schemas.microsoft.com/office/powerpoint/2010/main" val="3467155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5F-F82C-7F44-84FF-BBE25B7FCB6F}"/>
              </a:ext>
            </a:extLst>
          </p:cNvPr>
          <p:cNvSpPr>
            <a:spLocks noGrp="1"/>
          </p:cNvSpPr>
          <p:nvPr>
            <p:ph type="title"/>
          </p:nvPr>
        </p:nvSpPr>
        <p:spPr/>
        <p:txBody>
          <a:bodyPr>
            <a:normAutofit/>
          </a:bodyPr>
          <a:lstStyle/>
          <a:p>
            <a:r>
              <a:rPr lang="en-US" sz="2900" dirty="0"/>
              <a:t>    Technology &amp; Product: The Solution</a:t>
            </a:r>
          </a:p>
        </p:txBody>
      </p:sp>
      <p:sp>
        <p:nvSpPr>
          <p:cNvPr id="3" name="Content Placeholder 2">
            <a:extLst>
              <a:ext uri="{FF2B5EF4-FFF2-40B4-BE49-F238E27FC236}">
                <a16:creationId xmlns:a16="http://schemas.microsoft.com/office/drawing/2014/main" id="{FA8B60C6-A879-6B4D-B150-F03A824242B7}"/>
              </a:ext>
            </a:extLst>
          </p:cNvPr>
          <p:cNvSpPr>
            <a:spLocks noGrp="1"/>
          </p:cNvSpPr>
          <p:nvPr>
            <p:ph idx="1"/>
          </p:nvPr>
        </p:nvSpPr>
        <p:spPr>
          <a:xfrm>
            <a:off x="457200" y="1097280"/>
            <a:ext cx="8229600" cy="1828800"/>
          </a:xfrm>
        </p:spPr>
        <p:txBody>
          <a:bodyPr>
            <a:normAutofit/>
          </a:bodyPr>
          <a:lstStyle/>
          <a:p>
            <a:pPr marL="285750" indent="-285750">
              <a:buFont typeface="Arial" panose="020B0604020202020204" pitchFamily="34" charset="0"/>
              <a:buChar char="•"/>
            </a:pPr>
            <a:r>
              <a:rPr lang="en-US" b="1" dirty="0"/>
              <a:t>Your Solution and the Value Proposition</a:t>
            </a:r>
          </a:p>
          <a:p>
            <a:pPr marL="285750" indent="-285750">
              <a:buFont typeface="Arial" panose="020B0604020202020204" pitchFamily="34" charset="0"/>
              <a:buChar char="•"/>
            </a:pPr>
            <a:r>
              <a:rPr lang="en-US" dirty="0"/>
              <a:t>Make a clear connection between the problem and the solution</a:t>
            </a:r>
          </a:p>
          <a:p>
            <a:pPr marL="285750" indent="-285750">
              <a:buFont typeface="Arial" panose="020B0604020202020204" pitchFamily="34" charset="0"/>
              <a:buChar char="•"/>
            </a:pPr>
            <a:r>
              <a:rPr lang="en-US" dirty="0"/>
              <a:t>Try to explain in concise terms what the value proposition is - use quantitative metrics if relevant (e.g., 100x faster for ½ the cost, or eliminate the need for expensive CT scans.</a:t>
            </a:r>
          </a:p>
          <a:p>
            <a:pPr marL="285750" indent="-285750">
              <a:buFont typeface="Arial" panose="020B0604020202020204" pitchFamily="34" charset="0"/>
              <a:buChar char="•"/>
            </a:pPr>
            <a:r>
              <a:rPr lang="en-US" dirty="0"/>
              <a:t>Who realizes the value? Patient, payers, bank, customer, CISOs, developers, etc.</a:t>
            </a:r>
          </a:p>
        </p:txBody>
      </p:sp>
      <p:pic>
        <p:nvPicPr>
          <p:cNvPr id="6" name="Picture 5">
            <a:extLst>
              <a:ext uri="{FF2B5EF4-FFF2-40B4-BE49-F238E27FC236}">
                <a16:creationId xmlns:a16="http://schemas.microsoft.com/office/drawing/2014/main" id="{D0274DCE-81A6-274F-961A-8EADA8C25187}"/>
              </a:ext>
            </a:extLst>
          </p:cNvPr>
          <p:cNvPicPr>
            <a:picLocks/>
          </p:cNvPicPr>
          <p:nvPr/>
        </p:nvPicPr>
        <p:blipFill rotWithShape="1">
          <a:blip r:embed="rId3" cstate="print">
            <a:extLst>
              <a:ext uri="{28A0092B-C50C-407E-A947-70E740481C1C}">
                <a14:useLocalDpi xmlns:a14="http://schemas.microsoft.com/office/drawing/2010/main"/>
              </a:ext>
            </a:extLst>
          </a:blip>
          <a:srcRect l="4418" t="11523" r="4425" b="5599"/>
          <a:stretch/>
        </p:blipFill>
        <p:spPr>
          <a:xfrm>
            <a:off x="2562548" y="3108580"/>
            <a:ext cx="4018904" cy="3047522"/>
          </a:xfrm>
          <a:prstGeom prst="rect">
            <a:avLst/>
          </a:prstGeom>
          <a:ln w="12700" cap="sq">
            <a:solidFill>
              <a:srgbClr val="389583"/>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92D06ACE-A92B-4947-AED0-65A26D8DA338}"/>
              </a:ext>
            </a:extLst>
          </p:cNvPr>
          <p:cNvGrpSpPr/>
          <p:nvPr/>
        </p:nvGrpSpPr>
        <p:grpSpPr>
          <a:xfrm>
            <a:off x="123254" y="374904"/>
            <a:ext cx="681415" cy="659445"/>
            <a:chOff x="174266" y="1055418"/>
            <a:chExt cx="836457" cy="848015"/>
          </a:xfrm>
        </p:grpSpPr>
        <p:sp>
          <p:nvSpPr>
            <p:cNvPr id="13" name="Oval 12">
              <a:extLst>
                <a:ext uri="{FF2B5EF4-FFF2-40B4-BE49-F238E27FC236}">
                  <a16:creationId xmlns:a16="http://schemas.microsoft.com/office/drawing/2014/main" id="{CA5C6D28-DAE9-F648-AFA5-120A5FB3A1D0}"/>
                </a:ext>
              </a:extLst>
            </p:cNvPr>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14" name="TextBox 13">
              <a:extLst>
                <a:ext uri="{FF2B5EF4-FFF2-40B4-BE49-F238E27FC236}">
                  <a16:creationId xmlns:a16="http://schemas.microsoft.com/office/drawing/2014/main" id="{788E9926-C7FF-614F-A6B7-6C4612F694DE}"/>
                </a:ext>
              </a:extLst>
            </p:cNvPr>
            <p:cNvSpPr txBox="1"/>
            <p:nvPr/>
          </p:nvSpPr>
          <p:spPr>
            <a:xfrm>
              <a:off x="331030" y="1055418"/>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4</a:t>
              </a:r>
            </a:p>
          </p:txBody>
        </p:sp>
      </p:grpSp>
    </p:spTree>
    <p:extLst>
      <p:ext uri="{BB962C8B-B14F-4D97-AF65-F5344CB8AC3E}">
        <p14:creationId xmlns:p14="http://schemas.microsoft.com/office/powerpoint/2010/main" val="237868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4DC692F-1380-1C44-8C0A-4B46C4EB32E2}"/>
              </a:ext>
            </a:extLst>
          </p:cNvPr>
          <p:cNvSpPr>
            <a:spLocks noGrp="1"/>
          </p:cNvSpPr>
          <p:nvPr>
            <p:ph type="title"/>
          </p:nvPr>
        </p:nvSpPr>
        <p:spPr>
          <a:xfrm>
            <a:off x="4253946" y="1611063"/>
            <a:ext cx="3578089" cy="641913"/>
          </a:xfrm>
        </p:spPr>
        <p:txBody>
          <a:bodyPr>
            <a:normAutofit/>
          </a:bodyPr>
          <a:lstStyle/>
          <a:p>
            <a:r>
              <a:rPr lang="en-US" dirty="0"/>
              <a:t>Anurag Agarwal</a:t>
            </a:r>
          </a:p>
        </p:txBody>
      </p:sp>
      <p:sp>
        <p:nvSpPr>
          <p:cNvPr id="10" name="Content Placeholder 9">
            <a:extLst>
              <a:ext uri="{FF2B5EF4-FFF2-40B4-BE49-F238E27FC236}">
                <a16:creationId xmlns:a16="http://schemas.microsoft.com/office/drawing/2014/main" id="{5136B3E6-C8DD-AC46-B991-886542A312AB}"/>
              </a:ext>
            </a:extLst>
          </p:cNvPr>
          <p:cNvSpPr>
            <a:spLocks noGrp="1"/>
          </p:cNvSpPr>
          <p:nvPr>
            <p:ph idx="1"/>
          </p:nvPr>
        </p:nvSpPr>
        <p:spPr>
          <a:xfrm>
            <a:off x="4254500" y="2252976"/>
            <a:ext cx="3351710" cy="853765"/>
          </a:xfrm>
        </p:spPr>
        <p:txBody>
          <a:bodyPr>
            <a:normAutofit/>
          </a:bodyPr>
          <a:lstStyle/>
          <a:p>
            <a:pPr>
              <a:lnSpc>
                <a:spcPct val="130000"/>
              </a:lnSpc>
            </a:pPr>
            <a:r>
              <a:rPr lang="en-US" i="1" dirty="0"/>
              <a:t>Principal  </a:t>
            </a:r>
          </a:p>
          <a:p>
            <a:pPr>
              <a:lnSpc>
                <a:spcPct val="130000"/>
              </a:lnSpc>
            </a:pPr>
            <a:r>
              <a:rPr lang="en-US" dirty="0"/>
              <a:t>Life Science Team</a:t>
            </a:r>
          </a:p>
        </p:txBody>
      </p:sp>
      <p:sp>
        <p:nvSpPr>
          <p:cNvPr id="11" name="Content Placeholder 10">
            <a:extLst>
              <a:ext uri="{FF2B5EF4-FFF2-40B4-BE49-F238E27FC236}">
                <a16:creationId xmlns:a16="http://schemas.microsoft.com/office/drawing/2014/main" id="{CDE9C420-2EBC-4641-8973-36AB15E40439}"/>
              </a:ext>
            </a:extLst>
          </p:cNvPr>
          <p:cNvSpPr>
            <a:spLocks noGrp="1"/>
          </p:cNvSpPr>
          <p:nvPr>
            <p:ph sz="quarter" idx="10"/>
          </p:nvPr>
        </p:nvSpPr>
        <p:spPr>
          <a:xfrm>
            <a:off x="4254500" y="3436088"/>
            <a:ext cx="4655584" cy="2659828"/>
          </a:xfrm>
        </p:spPr>
        <p:txBody>
          <a:bodyPr>
            <a:normAutofit/>
          </a:bodyPr>
          <a:lstStyle/>
          <a:p>
            <a:r>
              <a:rPr lang="en-US" dirty="0"/>
              <a:t>Previously</a:t>
            </a:r>
          </a:p>
          <a:p>
            <a:pPr marL="342900" indent="-342900">
              <a:lnSpc>
                <a:spcPct val="120000"/>
              </a:lnSpc>
              <a:buFont typeface="Arial" panose="020B0604020202020204" pitchFamily="34" charset="0"/>
              <a:buChar char="•"/>
            </a:pPr>
            <a:r>
              <a:rPr lang="en-US" sz="1600" dirty="0">
                <a:solidFill>
                  <a:srgbClr val="183B68"/>
                </a:solidFill>
              </a:rPr>
              <a:t>Consultant, Boston Consulting Group</a:t>
            </a:r>
          </a:p>
          <a:p>
            <a:pPr marL="342900" indent="-342900">
              <a:lnSpc>
                <a:spcPct val="120000"/>
              </a:lnSpc>
              <a:buFont typeface="Arial" panose="020B0604020202020204" pitchFamily="34" charset="0"/>
              <a:buChar char="•"/>
            </a:pPr>
            <a:r>
              <a:rPr lang="en-US" sz="1600" dirty="0">
                <a:solidFill>
                  <a:srgbClr val="183B68"/>
                </a:solidFill>
              </a:rPr>
              <a:t>Ph.D., Molecular Cell Biology, WUSTL</a:t>
            </a:r>
          </a:p>
          <a:p>
            <a:pPr marL="342900" indent="-342900">
              <a:lnSpc>
                <a:spcPct val="120000"/>
              </a:lnSpc>
              <a:buFont typeface="Arial" panose="020B0604020202020204" pitchFamily="34" charset="0"/>
              <a:buChar char="•"/>
            </a:pPr>
            <a:r>
              <a:rPr lang="en-US" sz="1600" dirty="0" err="1">
                <a:solidFill>
                  <a:srgbClr val="183B68"/>
                </a:solidFill>
              </a:rPr>
              <a:t>B.Tech</a:t>
            </a:r>
            <a:r>
              <a:rPr lang="en-US" sz="1600" dirty="0">
                <a:solidFill>
                  <a:srgbClr val="183B68"/>
                </a:solidFill>
              </a:rPr>
              <a:t>, Biotechnology, Indian Institute of Technology, Madras</a:t>
            </a:r>
          </a:p>
          <a:p>
            <a:pPr marL="342900" indent="-342900">
              <a:buFont typeface="Arial" panose="020B0604020202020204" pitchFamily="34" charset="0"/>
              <a:buChar char="•"/>
            </a:pPr>
            <a:endParaRPr lang="en-US" dirty="0">
              <a:solidFill>
                <a:schemeClr val="tx1"/>
              </a:solidFill>
            </a:endParaRPr>
          </a:p>
        </p:txBody>
      </p:sp>
      <p:pic>
        <p:nvPicPr>
          <p:cNvPr id="5" name="Alecia-Morais-Da-Banda-Models.jpg">
            <a:extLst>
              <a:ext uri="{FF2B5EF4-FFF2-40B4-BE49-F238E27FC236}">
                <a16:creationId xmlns:a16="http://schemas.microsoft.com/office/drawing/2014/main" id="{42098565-C203-6B49-B18F-62F3BEB27BB4}"/>
              </a:ext>
            </a:extLst>
          </p:cNvPr>
          <p:cNvPicPr>
            <a:picLocks noChangeAspect="1"/>
          </p:cNvPicPr>
          <p:nvPr/>
        </p:nvPicPr>
        <p:blipFill rotWithShape="1">
          <a:blip r:embed="rId2"/>
          <a:srcRect l="27629" t="2056" r="28354" b="35840"/>
          <a:stretch/>
        </p:blipFill>
        <p:spPr>
          <a:xfrm>
            <a:off x="875763" y="1932019"/>
            <a:ext cx="2640170" cy="2659828"/>
          </a:xfrm>
          <a:prstGeom prst="ellipse">
            <a:avLst/>
          </a:prstGeom>
          <a:ln w="12700">
            <a:miter lim="400000"/>
          </a:ln>
        </p:spPr>
      </p:pic>
    </p:spTree>
    <p:extLst>
      <p:ext uri="{BB962C8B-B14F-4D97-AF65-F5344CB8AC3E}">
        <p14:creationId xmlns:p14="http://schemas.microsoft.com/office/powerpoint/2010/main" val="243622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1CC4993D-FAC5-4338-9047-F67BA5A86780}"/>
              </a:ext>
            </a:extLst>
          </p:cNvPr>
          <p:cNvGrpSpPr/>
          <p:nvPr/>
        </p:nvGrpSpPr>
        <p:grpSpPr>
          <a:xfrm>
            <a:off x="3051722" y="2997514"/>
            <a:ext cx="3040556" cy="3124187"/>
            <a:chOff x="5468986" y="1202900"/>
            <a:chExt cx="2809776" cy="2887059"/>
          </a:xfrm>
        </p:grpSpPr>
        <p:sp>
          <p:nvSpPr>
            <p:cNvPr id="58" name="Rectangle 57">
              <a:extLst>
                <a:ext uri="{FF2B5EF4-FFF2-40B4-BE49-F238E27FC236}">
                  <a16:creationId xmlns:a16="http://schemas.microsoft.com/office/drawing/2014/main" id="{1F721CA9-4AE5-4349-9ECF-B9D50FAD8C8E}"/>
                </a:ext>
              </a:extLst>
            </p:cNvPr>
            <p:cNvSpPr/>
            <p:nvPr/>
          </p:nvSpPr>
          <p:spPr>
            <a:xfrm>
              <a:off x="5468986" y="1202900"/>
              <a:ext cx="2809776" cy="288705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0FF308-C947-D044-92F9-54324EF82FF4}"/>
                </a:ext>
              </a:extLst>
            </p:cNvPr>
            <p:cNvPicPr>
              <a:picLocks noChangeAspect="1"/>
            </p:cNvPicPr>
            <p:nvPr/>
          </p:nvPicPr>
          <p:blipFill rotWithShape="1">
            <a:blip r:embed="rId3"/>
            <a:srcRect l="48870" r="-693"/>
            <a:stretch/>
          </p:blipFill>
          <p:spPr>
            <a:xfrm>
              <a:off x="5814479" y="2540169"/>
              <a:ext cx="2118785" cy="1481723"/>
            </a:xfrm>
            <a:prstGeom prst="rect">
              <a:avLst/>
            </a:prstGeom>
          </p:spPr>
        </p:pic>
        <p:pic>
          <p:nvPicPr>
            <p:cNvPr id="12" name="Picture 11">
              <a:extLst>
                <a:ext uri="{FF2B5EF4-FFF2-40B4-BE49-F238E27FC236}">
                  <a16:creationId xmlns:a16="http://schemas.microsoft.com/office/drawing/2014/main" id="{DF6B54B9-4A9C-224A-8465-7AE579B72E02}"/>
                </a:ext>
              </a:extLst>
            </p:cNvPr>
            <p:cNvPicPr>
              <a:picLocks noChangeAspect="1"/>
            </p:cNvPicPr>
            <p:nvPr/>
          </p:nvPicPr>
          <p:blipFill rotWithShape="1">
            <a:blip r:embed="rId3"/>
            <a:srcRect l="-2" r="51171"/>
            <a:stretch/>
          </p:blipFill>
          <p:spPr>
            <a:xfrm>
              <a:off x="5875629" y="1227206"/>
              <a:ext cx="1996487" cy="1481723"/>
            </a:xfrm>
            <a:prstGeom prst="rect">
              <a:avLst/>
            </a:prstGeom>
          </p:spPr>
        </p:pic>
      </p:grpSp>
      <p:sp>
        <p:nvSpPr>
          <p:cNvPr id="2" name="Title 1">
            <a:extLst>
              <a:ext uri="{FF2B5EF4-FFF2-40B4-BE49-F238E27FC236}">
                <a16:creationId xmlns:a16="http://schemas.microsoft.com/office/drawing/2014/main" id="{3152F359-98FB-2A45-94B8-4BB6E9AC2F83}"/>
              </a:ext>
            </a:extLst>
          </p:cNvPr>
          <p:cNvSpPr>
            <a:spLocks noGrp="1"/>
          </p:cNvSpPr>
          <p:nvPr>
            <p:ph type="title"/>
          </p:nvPr>
        </p:nvSpPr>
        <p:spPr/>
        <p:txBody>
          <a:bodyPr>
            <a:normAutofit fontScale="90000"/>
          </a:bodyPr>
          <a:lstStyle/>
          <a:p>
            <a:r>
              <a:rPr lang="en-US" dirty="0"/>
              <a:t>    Technology &amp; Product: Why this can work </a:t>
            </a:r>
          </a:p>
        </p:txBody>
      </p:sp>
      <p:sp>
        <p:nvSpPr>
          <p:cNvPr id="3" name="Content Placeholder 2">
            <a:extLst>
              <a:ext uri="{FF2B5EF4-FFF2-40B4-BE49-F238E27FC236}">
                <a16:creationId xmlns:a16="http://schemas.microsoft.com/office/drawing/2014/main" id="{A72396FC-8744-CA49-98A3-51F7E99F14EF}"/>
              </a:ext>
            </a:extLst>
          </p:cNvPr>
          <p:cNvSpPr>
            <a:spLocks noGrp="1"/>
          </p:cNvSpPr>
          <p:nvPr>
            <p:ph idx="1"/>
          </p:nvPr>
        </p:nvSpPr>
        <p:spPr>
          <a:xfrm>
            <a:off x="457200" y="1097280"/>
            <a:ext cx="8229600" cy="1828800"/>
          </a:xfrm>
        </p:spPr>
        <p:txBody>
          <a:bodyPr>
            <a:normAutofit lnSpcReduction="10000"/>
          </a:bodyPr>
          <a:lstStyle/>
          <a:p>
            <a:pPr marL="285750" indent="-285750">
              <a:buFont typeface="Arial" panose="020B0604020202020204" pitchFamily="34" charset="0"/>
              <a:buChar char="•"/>
            </a:pPr>
            <a:r>
              <a:rPr lang="en-US" dirty="0"/>
              <a:t>Key data that supports claims about the technology</a:t>
            </a:r>
          </a:p>
          <a:p>
            <a:pPr marL="285750" indent="-285750">
              <a:buFont typeface="Arial" panose="020B0604020202020204" pitchFamily="34" charset="0"/>
              <a:buChar char="•"/>
            </a:pPr>
            <a:r>
              <a:rPr lang="en-US" dirty="0"/>
              <a:t>Experimental results prompting the ‘eureka’ moment</a:t>
            </a:r>
          </a:p>
          <a:p>
            <a:pPr marL="285750" indent="-285750">
              <a:buFont typeface="Arial" panose="020B0604020202020204" pitchFamily="34" charset="0"/>
              <a:buChar char="•"/>
            </a:pPr>
            <a:r>
              <a:rPr lang="en-US" dirty="0"/>
              <a:t>If there is a way to demonstrate the product, reserve time for a demo during the pitch (seeing is believing)</a:t>
            </a:r>
          </a:p>
          <a:p>
            <a:pPr marL="285750" indent="-285750">
              <a:buFont typeface="Arial" panose="020B0604020202020204" pitchFamily="34" charset="0"/>
              <a:buChar char="•"/>
            </a:pPr>
            <a:r>
              <a:rPr lang="en-US" dirty="0"/>
              <a:t>Product development roadmap and where you are currently in the plan</a:t>
            </a:r>
          </a:p>
          <a:p>
            <a:pPr marL="285750" indent="-285750">
              <a:buFont typeface="Arial" panose="020B0604020202020204" pitchFamily="34" charset="0"/>
              <a:buChar char="•"/>
            </a:pPr>
            <a:r>
              <a:rPr lang="en-US" dirty="0"/>
              <a:t>Next steps once you secure financing</a:t>
            </a:r>
          </a:p>
          <a:p>
            <a:endParaRPr lang="en-US" dirty="0"/>
          </a:p>
          <a:p>
            <a:endParaRPr lang="en-US" dirty="0"/>
          </a:p>
          <a:p>
            <a:endParaRPr lang="en-US" dirty="0"/>
          </a:p>
        </p:txBody>
      </p:sp>
      <p:grpSp>
        <p:nvGrpSpPr>
          <p:cNvPr id="17" name="Group 16">
            <a:extLst>
              <a:ext uri="{FF2B5EF4-FFF2-40B4-BE49-F238E27FC236}">
                <a16:creationId xmlns:a16="http://schemas.microsoft.com/office/drawing/2014/main" id="{8E261FC1-C7FA-BA41-86A8-809F74B61521}"/>
              </a:ext>
            </a:extLst>
          </p:cNvPr>
          <p:cNvGrpSpPr/>
          <p:nvPr/>
        </p:nvGrpSpPr>
        <p:grpSpPr>
          <a:xfrm>
            <a:off x="123254" y="374904"/>
            <a:ext cx="681415" cy="659445"/>
            <a:chOff x="174266" y="1055418"/>
            <a:chExt cx="836457" cy="848015"/>
          </a:xfrm>
        </p:grpSpPr>
        <p:sp>
          <p:nvSpPr>
            <p:cNvPr id="18" name="Oval 17">
              <a:extLst>
                <a:ext uri="{FF2B5EF4-FFF2-40B4-BE49-F238E27FC236}">
                  <a16:creationId xmlns:a16="http://schemas.microsoft.com/office/drawing/2014/main" id="{2908A02B-E19C-1747-8F72-F63046D03B69}"/>
                </a:ext>
              </a:extLst>
            </p:cNvPr>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19" name="TextBox 18">
              <a:extLst>
                <a:ext uri="{FF2B5EF4-FFF2-40B4-BE49-F238E27FC236}">
                  <a16:creationId xmlns:a16="http://schemas.microsoft.com/office/drawing/2014/main" id="{3A13D2A8-20AF-EF46-91CA-B7C61CE7B7BD}"/>
                </a:ext>
              </a:extLst>
            </p:cNvPr>
            <p:cNvSpPr txBox="1"/>
            <p:nvPr/>
          </p:nvSpPr>
          <p:spPr>
            <a:xfrm>
              <a:off x="331030" y="1055418"/>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4</a:t>
              </a:r>
            </a:p>
          </p:txBody>
        </p:sp>
      </p:grpSp>
    </p:spTree>
    <p:extLst>
      <p:ext uri="{BB962C8B-B14F-4D97-AF65-F5344CB8AC3E}">
        <p14:creationId xmlns:p14="http://schemas.microsoft.com/office/powerpoint/2010/main" val="2073103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A61B-3EF7-AA45-A43F-EF96480C74F0}"/>
              </a:ext>
            </a:extLst>
          </p:cNvPr>
          <p:cNvSpPr>
            <a:spLocks noGrp="1"/>
          </p:cNvSpPr>
          <p:nvPr>
            <p:ph type="title"/>
          </p:nvPr>
        </p:nvSpPr>
        <p:spPr/>
        <p:txBody>
          <a:bodyPr/>
          <a:lstStyle/>
          <a:p>
            <a:r>
              <a:rPr lang="en-US" dirty="0"/>
              <a:t>    Competition</a:t>
            </a:r>
          </a:p>
        </p:txBody>
      </p:sp>
      <p:sp>
        <p:nvSpPr>
          <p:cNvPr id="3" name="Content Placeholder 2">
            <a:extLst>
              <a:ext uri="{FF2B5EF4-FFF2-40B4-BE49-F238E27FC236}">
                <a16:creationId xmlns:a16="http://schemas.microsoft.com/office/drawing/2014/main" id="{6B0648A6-CE48-0E4D-A4F7-47BF3E3C9BDB}"/>
              </a:ext>
            </a:extLst>
          </p:cNvPr>
          <p:cNvSpPr>
            <a:spLocks noGrp="1"/>
          </p:cNvSpPr>
          <p:nvPr>
            <p:ph idx="1"/>
          </p:nvPr>
        </p:nvSpPr>
        <p:spPr>
          <a:xfrm>
            <a:off x="461175" y="1097280"/>
            <a:ext cx="8231564" cy="1828800"/>
          </a:xfrm>
        </p:spPr>
        <p:txBody>
          <a:bodyPr>
            <a:normAutofit lnSpcReduction="10000"/>
          </a:bodyPr>
          <a:lstStyle/>
          <a:p>
            <a:pPr marL="285750" indent="-285750">
              <a:lnSpc>
                <a:spcPct val="100000"/>
              </a:lnSpc>
              <a:buFont typeface="Arial" panose="020B0604020202020204" pitchFamily="34" charset="0"/>
              <a:buChar char="•"/>
            </a:pPr>
            <a:r>
              <a:rPr lang="en-US" dirty="0"/>
              <a:t>Describe the current State of Care for the addressable patients</a:t>
            </a:r>
          </a:p>
          <a:p>
            <a:pPr marL="285750" indent="-285750">
              <a:lnSpc>
                <a:spcPct val="100000"/>
              </a:lnSpc>
              <a:buFont typeface="Arial" panose="020B0604020202020204" pitchFamily="34" charset="0"/>
              <a:buChar char="•"/>
            </a:pPr>
            <a:r>
              <a:rPr lang="en-US" dirty="0"/>
              <a:t>Conduct a thorough search on the current treatments in development – especially in late stage development</a:t>
            </a:r>
          </a:p>
          <a:p>
            <a:pPr marL="971550" lvl="1" indent="-285750">
              <a:lnSpc>
                <a:spcPct val="100000"/>
              </a:lnSpc>
            </a:pPr>
            <a:r>
              <a:rPr lang="en-US" dirty="0"/>
              <a:t>If the current treatments in development may change the standard of care or raise the bar, please include the new baseline</a:t>
            </a:r>
          </a:p>
          <a:p>
            <a:pPr marL="285750" indent="-285750">
              <a:lnSpc>
                <a:spcPct val="100000"/>
              </a:lnSpc>
              <a:buFont typeface="Arial" panose="020B0604020202020204" pitchFamily="34" charset="0"/>
              <a:buChar char="•"/>
            </a:pPr>
            <a:r>
              <a:rPr lang="en-US" dirty="0"/>
              <a:t>Outline technical differences compared to other closely related technologies</a:t>
            </a:r>
          </a:p>
        </p:txBody>
      </p:sp>
      <p:pic>
        <p:nvPicPr>
          <p:cNvPr id="4" name="Picture 3">
            <a:extLst>
              <a:ext uri="{FF2B5EF4-FFF2-40B4-BE49-F238E27FC236}">
                <a16:creationId xmlns:a16="http://schemas.microsoft.com/office/drawing/2014/main" id="{6515A5A0-01CB-5C48-B2CF-2249CE907100}"/>
              </a:ext>
            </a:extLst>
          </p:cNvPr>
          <p:cNvPicPr>
            <a:picLocks noChangeAspect="1"/>
          </p:cNvPicPr>
          <p:nvPr/>
        </p:nvPicPr>
        <p:blipFill>
          <a:blip r:embed="rId3"/>
          <a:stretch>
            <a:fillRect/>
          </a:stretch>
        </p:blipFill>
        <p:spPr>
          <a:xfrm>
            <a:off x="2643147" y="2983983"/>
            <a:ext cx="3857705" cy="3183608"/>
          </a:xfrm>
          <a:prstGeom prst="rect">
            <a:avLst/>
          </a:prstGeom>
          <a:ln w="12700" cap="sq">
            <a:solidFill>
              <a:srgbClr val="389583"/>
            </a:solidFill>
            <a:prstDash val="solid"/>
            <a:miter lim="800000"/>
          </a:ln>
          <a:effectLst>
            <a:outerShdw blurRad="50800" dist="38100" dir="2700000" algn="tl" rotWithShape="0">
              <a:srgbClr val="000000">
                <a:alpha val="43000"/>
              </a:srgbClr>
            </a:outerShdw>
          </a:effectLst>
        </p:spPr>
      </p:pic>
      <p:grpSp>
        <p:nvGrpSpPr>
          <p:cNvPr id="5" name="Group 4">
            <a:extLst>
              <a:ext uri="{FF2B5EF4-FFF2-40B4-BE49-F238E27FC236}">
                <a16:creationId xmlns:a16="http://schemas.microsoft.com/office/drawing/2014/main" id="{22144BFB-D984-8E4D-A53C-746562AA4914}"/>
              </a:ext>
            </a:extLst>
          </p:cNvPr>
          <p:cNvGrpSpPr/>
          <p:nvPr/>
        </p:nvGrpSpPr>
        <p:grpSpPr>
          <a:xfrm>
            <a:off x="123254" y="374904"/>
            <a:ext cx="681415" cy="659445"/>
            <a:chOff x="174266" y="1055418"/>
            <a:chExt cx="836457" cy="848015"/>
          </a:xfrm>
        </p:grpSpPr>
        <p:sp>
          <p:nvSpPr>
            <p:cNvPr id="6" name="Oval 5">
              <a:extLst>
                <a:ext uri="{FF2B5EF4-FFF2-40B4-BE49-F238E27FC236}">
                  <a16:creationId xmlns:a16="http://schemas.microsoft.com/office/drawing/2014/main" id="{1D01294D-14BE-AE49-A659-C9144AE692D2}"/>
                </a:ext>
              </a:extLst>
            </p:cNvPr>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7" name="TextBox 6">
              <a:extLst>
                <a:ext uri="{FF2B5EF4-FFF2-40B4-BE49-F238E27FC236}">
                  <a16:creationId xmlns:a16="http://schemas.microsoft.com/office/drawing/2014/main" id="{409CC0FF-1506-504D-8056-5AE77469A1CE}"/>
                </a:ext>
              </a:extLst>
            </p:cNvPr>
            <p:cNvSpPr txBox="1"/>
            <p:nvPr/>
          </p:nvSpPr>
          <p:spPr>
            <a:xfrm>
              <a:off x="331030" y="1055418"/>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5</a:t>
              </a:r>
            </a:p>
          </p:txBody>
        </p:sp>
      </p:grpSp>
    </p:spTree>
    <p:extLst>
      <p:ext uri="{BB962C8B-B14F-4D97-AF65-F5344CB8AC3E}">
        <p14:creationId xmlns:p14="http://schemas.microsoft.com/office/powerpoint/2010/main" val="1885639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1734-4B25-F843-A385-B128982E795B}"/>
              </a:ext>
            </a:extLst>
          </p:cNvPr>
          <p:cNvSpPr>
            <a:spLocks noGrp="1"/>
          </p:cNvSpPr>
          <p:nvPr>
            <p:ph type="title"/>
          </p:nvPr>
        </p:nvSpPr>
        <p:spPr>
          <a:xfrm>
            <a:off x="461173" y="383933"/>
            <a:ext cx="7988345" cy="641913"/>
          </a:xfrm>
        </p:spPr>
        <p:txBody>
          <a:bodyPr>
            <a:normAutofit/>
          </a:bodyPr>
          <a:lstStyle/>
          <a:p>
            <a:r>
              <a:rPr lang="en-US" dirty="0"/>
              <a:t>    Operational Plan / Milestones</a:t>
            </a:r>
          </a:p>
        </p:txBody>
      </p:sp>
      <p:sp>
        <p:nvSpPr>
          <p:cNvPr id="3" name="Content Placeholder 2">
            <a:extLst>
              <a:ext uri="{FF2B5EF4-FFF2-40B4-BE49-F238E27FC236}">
                <a16:creationId xmlns:a16="http://schemas.microsoft.com/office/drawing/2014/main" id="{5B47914D-EBD7-5B45-9AC2-5204B9A5810F}"/>
              </a:ext>
            </a:extLst>
          </p:cNvPr>
          <p:cNvSpPr>
            <a:spLocks noGrp="1"/>
          </p:cNvSpPr>
          <p:nvPr>
            <p:ph idx="1"/>
          </p:nvPr>
        </p:nvSpPr>
        <p:spPr>
          <a:xfrm>
            <a:off x="457200" y="1097280"/>
            <a:ext cx="8229600" cy="2468880"/>
          </a:xfrm>
        </p:spPr>
        <p:txBody>
          <a:bodyPr/>
          <a:lstStyle/>
          <a:p>
            <a:pPr marL="285750" indent="-285750">
              <a:buFont typeface="Arial" panose="020B0604020202020204" pitchFamily="34" charset="0"/>
              <a:buChar char="•"/>
            </a:pPr>
            <a:r>
              <a:rPr lang="en-US" dirty="0"/>
              <a:t>Outline the overall timeline to get through initial proof of concept in the clinic</a:t>
            </a:r>
          </a:p>
          <a:p>
            <a:pPr marL="285750" indent="-285750">
              <a:buFont typeface="Arial" panose="020B0604020202020204" pitchFamily="34" charset="0"/>
              <a:buChar char="•"/>
            </a:pPr>
            <a:r>
              <a:rPr lang="en-US" dirty="0"/>
              <a:t>Show value creating milestones along the drug development path</a:t>
            </a:r>
          </a:p>
          <a:p>
            <a:pPr marL="971550" lvl="1" indent="-285750"/>
            <a:r>
              <a:rPr lang="en-US" dirty="0"/>
              <a:t>Identifying the development candidate, completing IND enabling studies, dosing healthy subjects for PK, demonstrating clinical </a:t>
            </a:r>
            <a:r>
              <a:rPr lang="en-US" dirty="0" err="1"/>
              <a:t>PoM</a:t>
            </a:r>
            <a:r>
              <a:rPr lang="en-US" dirty="0"/>
              <a:t> and </a:t>
            </a:r>
            <a:r>
              <a:rPr lang="en-US" dirty="0" err="1"/>
              <a:t>PoC</a:t>
            </a:r>
            <a:endParaRPr lang="en-US" dirty="0"/>
          </a:p>
          <a:p>
            <a:pPr marL="285750" indent="-285750">
              <a:buFont typeface="Arial" panose="020B0604020202020204" pitchFamily="34" charset="0"/>
              <a:buChar char="•"/>
            </a:pPr>
            <a:r>
              <a:rPr lang="en-US" dirty="0"/>
              <a:t>If possible, provide the budget needed to reach each of the value creating milestones</a:t>
            </a:r>
          </a:p>
          <a:p>
            <a:pPr marL="971550" lvl="1" indent="-285750"/>
            <a:r>
              <a:rPr lang="en-US" dirty="0"/>
              <a:t>Include any realistic non-dilutive or BD opportunities that can reduce the capital required or de-risks capital need during development period</a:t>
            </a:r>
          </a:p>
          <a:p>
            <a:pPr marL="971550" lvl="1" indent="-285750">
              <a:buFontTx/>
              <a:buChar char="-"/>
            </a:pPr>
            <a:endParaRPr lang="en-US" dirty="0"/>
          </a:p>
        </p:txBody>
      </p:sp>
      <p:pic>
        <p:nvPicPr>
          <p:cNvPr id="4" name="Picture 3">
            <a:extLst>
              <a:ext uri="{FF2B5EF4-FFF2-40B4-BE49-F238E27FC236}">
                <a16:creationId xmlns:a16="http://schemas.microsoft.com/office/drawing/2014/main" id="{CA145458-72FF-4F30-98F5-1FBD4A920548}"/>
              </a:ext>
            </a:extLst>
          </p:cNvPr>
          <p:cNvPicPr>
            <a:picLocks noChangeAspect="1"/>
          </p:cNvPicPr>
          <p:nvPr/>
        </p:nvPicPr>
        <p:blipFill>
          <a:blip r:embed="rId3"/>
          <a:stretch>
            <a:fillRect/>
          </a:stretch>
        </p:blipFill>
        <p:spPr>
          <a:xfrm>
            <a:off x="1226456" y="3429000"/>
            <a:ext cx="6691088" cy="2697386"/>
          </a:xfrm>
          <a:prstGeom prst="rect">
            <a:avLst/>
          </a:prstGeom>
          <a:ln w="12700" cap="sq">
            <a:solidFill>
              <a:srgbClr val="389583"/>
            </a:solidFill>
            <a:prstDash val="solid"/>
            <a:miter lim="800000"/>
          </a:ln>
          <a:effectLst>
            <a:outerShdw blurRad="50800" dist="38100" dir="2700000" algn="tl" rotWithShape="0">
              <a:srgbClr val="000000">
                <a:alpha val="43000"/>
              </a:srgbClr>
            </a:outerShdw>
          </a:effectLst>
        </p:spPr>
      </p:pic>
      <p:grpSp>
        <p:nvGrpSpPr>
          <p:cNvPr id="5" name="Group 4">
            <a:extLst>
              <a:ext uri="{FF2B5EF4-FFF2-40B4-BE49-F238E27FC236}">
                <a16:creationId xmlns:a16="http://schemas.microsoft.com/office/drawing/2014/main" id="{0840D61F-34B0-8546-B9E0-F14950C180F3}"/>
              </a:ext>
            </a:extLst>
          </p:cNvPr>
          <p:cNvGrpSpPr/>
          <p:nvPr/>
        </p:nvGrpSpPr>
        <p:grpSpPr>
          <a:xfrm>
            <a:off x="123254" y="374904"/>
            <a:ext cx="681415" cy="659445"/>
            <a:chOff x="174266" y="1055418"/>
            <a:chExt cx="836457" cy="848015"/>
          </a:xfrm>
        </p:grpSpPr>
        <p:sp>
          <p:nvSpPr>
            <p:cNvPr id="6" name="Oval 5">
              <a:extLst>
                <a:ext uri="{FF2B5EF4-FFF2-40B4-BE49-F238E27FC236}">
                  <a16:creationId xmlns:a16="http://schemas.microsoft.com/office/drawing/2014/main" id="{C65D5A8F-BA3B-4B42-912C-4E18BDD293D2}"/>
                </a:ext>
              </a:extLst>
            </p:cNvPr>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7" name="TextBox 6">
              <a:extLst>
                <a:ext uri="{FF2B5EF4-FFF2-40B4-BE49-F238E27FC236}">
                  <a16:creationId xmlns:a16="http://schemas.microsoft.com/office/drawing/2014/main" id="{4BF72E15-8497-CC48-94D0-16B5560C2681}"/>
                </a:ext>
              </a:extLst>
            </p:cNvPr>
            <p:cNvSpPr txBox="1"/>
            <p:nvPr/>
          </p:nvSpPr>
          <p:spPr>
            <a:xfrm>
              <a:off x="331030" y="1103428"/>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6</a:t>
              </a:r>
            </a:p>
          </p:txBody>
        </p:sp>
      </p:grpSp>
    </p:spTree>
    <p:extLst>
      <p:ext uri="{BB962C8B-B14F-4D97-AF65-F5344CB8AC3E}">
        <p14:creationId xmlns:p14="http://schemas.microsoft.com/office/powerpoint/2010/main" val="392963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0DCDB-D94D-2841-9124-AFF6F2B2C5ED}"/>
              </a:ext>
            </a:extLst>
          </p:cNvPr>
          <p:cNvSpPr>
            <a:spLocks noGrp="1"/>
          </p:cNvSpPr>
          <p:nvPr>
            <p:ph type="title"/>
          </p:nvPr>
        </p:nvSpPr>
        <p:spPr/>
        <p:txBody>
          <a:bodyPr/>
          <a:lstStyle/>
          <a:p>
            <a:r>
              <a:rPr lang="en-US" dirty="0"/>
              <a:t>    Financing Strategy</a:t>
            </a:r>
          </a:p>
        </p:txBody>
      </p:sp>
      <p:sp>
        <p:nvSpPr>
          <p:cNvPr id="3" name="Content Placeholder 2">
            <a:extLst>
              <a:ext uri="{FF2B5EF4-FFF2-40B4-BE49-F238E27FC236}">
                <a16:creationId xmlns:a16="http://schemas.microsoft.com/office/drawing/2014/main" id="{E9CF3046-9BFB-2A41-8054-2A9ABE248A69}"/>
              </a:ext>
            </a:extLst>
          </p:cNvPr>
          <p:cNvSpPr>
            <a:spLocks noGrp="1"/>
          </p:cNvSpPr>
          <p:nvPr>
            <p:ph idx="1"/>
          </p:nvPr>
        </p:nvSpPr>
        <p:spPr>
          <a:xfrm>
            <a:off x="304011" y="1340120"/>
            <a:ext cx="4482302" cy="4303443"/>
          </a:xfrm>
        </p:spPr>
        <p:txBody>
          <a:bodyPr>
            <a:normAutofit/>
          </a:bodyPr>
          <a:lstStyle/>
          <a:p>
            <a:pPr marL="114300" indent="-285750">
              <a:buFont typeface="Arial" panose="020B0604020202020204" pitchFamily="34" charset="0"/>
              <a:buChar char="•"/>
            </a:pPr>
            <a:r>
              <a:rPr lang="en-US" dirty="0"/>
              <a:t>Requested funds and expected progress</a:t>
            </a:r>
          </a:p>
          <a:p>
            <a:pPr marL="114300" indent="-285750">
              <a:buFont typeface="Arial" panose="020B0604020202020204" pitchFamily="34" charset="0"/>
              <a:buChar char="•"/>
            </a:pPr>
            <a:r>
              <a:rPr lang="en-US" dirty="0"/>
              <a:t>Financing history – grants, angels, </a:t>
            </a:r>
            <a:r>
              <a:rPr lang="en-US" dirty="0" err="1"/>
              <a:t>FnF</a:t>
            </a:r>
            <a:endParaRPr lang="en-US" dirty="0"/>
          </a:p>
          <a:p>
            <a:pPr marL="114300" indent="-285750">
              <a:buFont typeface="Arial" panose="020B0604020202020204" pitchFamily="34" charset="0"/>
              <a:buChar char="•"/>
            </a:pPr>
            <a:r>
              <a:rPr lang="en-US" dirty="0"/>
              <a:t>Value inflection points with funding</a:t>
            </a:r>
          </a:p>
          <a:p>
            <a:pPr marL="285750" indent="-285750">
              <a:buFont typeface="Arial" panose="020B0604020202020204" pitchFamily="34" charset="0"/>
              <a:buChar char="•"/>
            </a:pPr>
            <a:r>
              <a:rPr lang="en-US" dirty="0"/>
              <a:t>Financial projections</a:t>
            </a:r>
          </a:p>
          <a:p>
            <a:pPr marL="628650" lvl="1" indent="-285750"/>
            <a:r>
              <a:rPr lang="en-US" dirty="0"/>
              <a:t>Forecast of future costs and revenues</a:t>
            </a:r>
          </a:p>
          <a:p>
            <a:pPr marL="628650" lvl="1" indent="-285750"/>
            <a:r>
              <a:rPr lang="en-US" dirty="0"/>
              <a:t>Know your levers/knobs</a:t>
            </a:r>
          </a:p>
          <a:p>
            <a:pPr marL="628650" lvl="1" indent="-285750"/>
            <a:r>
              <a:rPr lang="en-US" dirty="0"/>
              <a:t>Beware of naïve ambition</a:t>
            </a:r>
          </a:p>
          <a:p>
            <a:pPr marL="276225" indent="-276225">
              <a:buFont typeface="Arial" panose="020B0604020202020204" pitchFamily="34" charset="0"/>
              <a:buChar char="•"/>
            </a:pPr>
            <a:r>
              <a:rPr lang="en-US" dirty="0"/>
              <a:t>Valuations</a:t>
            </a:r>
          </a:p>
          <a:p>
            <a:pPr marL="628650" lvl="1" indent="-276225"/>
            <a:r>
              <a:rPr lang="en-US" dirty="0"/>
              <a:t>In general, let the market decide</a:t>
            </a:r>
          </a:p>
          <a:p>
            <a:pPr marL="628650" lvl="1" indent="-276225"/>
            <a:r>
              <a:rPr lang="en-US" dirty="0"/>
              <a:t>If pressed, tell the VC you want to let the market decide</a:t>
            </a:r>
          </a:p>
          <a:p>
            <a:pPr marL="628650" lvl="1" indent="-276225"/>
            <a:r>
              <a:rPr lang="en-US" dirty="0"/>
              <a:t>If pressed again, have some data in mind and provide a very wide range</a:t>
            </a:r>
          </a:p>
          <a:p>
            <a:pPr marL="11430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79737FE-A190-FC4D-ADE5-FED023D3A9E0}"/>
              </a:ext>
            </a:extLst>
          </p:cNvPr>
          <p:cNvPicPr>
            <a:picLocks noChangeAspect="1"/>
          </p:cNvPicPr>
          <p:nvPr/>
        </p:nvPicPr>
        <p:blipFill rotWithShape="1">
          <a:blip r:embed="rId3"/>
          <a:srcRect b="7377"/>
          <a:stretch/>
        </p:blipFill>
        <p:spPr>
          <a:xfrm>
            <a:off x="4786313" y="1340120"/>
            <a:ext cx="4191993" cy="2928564"/>
          </a:xfrm>
          <a:prstGeom prst="rect">
            <a:avLst/>
          </a:prstGeom>
          <a:ln w="12700" cap="sq">
            <a:solidFill>
              <a:srgbClr val="389583"/>
            </a:solidFill>
            <a:prstDash val="solid"/>
            <a:miter lim="800000"/>
          </a:ln>
          <a:effectLst>
            <a:outerShdw blurRad="50800" dist="38100" dir="2700000" algn="tl" rotWithShape="0">
              <a:srgbClr val="000000">
                <a:alpha val="43000"/>
              </a:srgbClr>
            </a:outerShdw>
          </a:effectLst>
        </p:spPr>
      </p:pic>
      <p:grpSp>
        <p:nvGrpSpPr>
          <p:cNvPr id="5" name="Group 4">
            <a:extLst>
              <a:ext uri="{FF2B5EF4-FFF2-40B4-BE49-F238E27FC236}">
                <a16:creationId xmlns:a16="http://schemas.microsoft.com/office/drawing/2014/main" id="{7C7009A4-B04E-C846-AD84-C8398F392FC7}"/>
              </a:ext>
            </a:extLst>
          </p:cNvPr>
          <p:cNvGrpSpPr/>
          <p:nvPr/>
        </p:nvGrpSpPr>
        <p:grpSpPr>
          <a:xfrm>
            <a:off x="123254" y="374904"/>
            <a:ext cx="681415" cy="659445"/>
            <a:chOff x="174266" y="1055418"/>
            <a:chExt cx="836457" cy="848015"/>
          </a:xfrm>
        </p:grpSpPr>
        <p:sp>
          <p:nvSpPr>
            <p:cNvPr id="6" name="Oval 5">
              <a:extLst>
                <a:ext uri="{FF2B5EF4-FFF2-40B4-BE49-F238E27FC236}">
                  <a16:creationId xmlns:a16="http://schemas.microsoft.com/office/drawing/2014/main" id="{18C36BAF-FE43-4044-B213-00556498527C}"/>
                </a:ext>
              </a:extLst>
            </p:cNvPr>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7" name="TextBox 6">
              <a:extLst>
                <a:ext uri="{FF2B5EF4-FFF2-40B4-BE49-F238E27FC236}">
                  <a16:creationId xmlns:a16="http://schemas.microsoft.com/office/drawing/2014/main" id="{29FF0FFE-C4DB-604B-B44C-6CDE0B9CEEB3}"/>
                </a:ext>
              </a:extLst>
            </p:cNvPr>
            <p:cNvSpPr txBox="1"/>
            <p:nvPr/>
          </p:nvSpPr>
          <p:spPr>
            <a:xfrm>
              <a:off x="359447" y="1055418"/>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7</a:t>
              </a:r>
            </a:p>
          </p:txBody>
        </p:sp>
      </p:grpSp>
    </p:spTree>
    <p:extLst>
      <p:ext uri="{BB962C8B-B14F-4D97-AF65-F5344CB8AC3E}">
        <p14:creationId xmlns:p14="http://schemas.microsoft.com/office/powerpoint/2010/main" val="2874753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AA94-BA20-4E44-85A8-8AB11EE5AB1F}"/>
              </a:ext>
            </a:extLst>
          </p:cNvPr>
          <p:cNvSpPr>
            <a:spLocks noGrp="1"/>
          </p:cNvSpPr>
          <p:nvPr>
            <p:ph type="title"/>
          </p:nvPr>
        </p:nvSpPr>
        <p:spPr/>
        <p:txBody>
          <a:bodyPr/>
          <a:lstStyle/>
          <a:p>
            <a:r>
              <a:rPr lang="en-US" dirty="0"/>
              <a:t>    Summary and Vision</a:t>
            </a:r>
          </a:p>
        </p:txBody>
      </p:sp>
      <p:sp>
        <p:nvSpPr>
          <p:cNvPr id="3" name="Content Placeholder 2">
            <a:extLst>
              <a:ext uri="{FF2B5EF4-FFF2-40B4-BE49-F238E27FC236}">
                <a16:creationId xmlns:a16="http://schemas.microsoft.com/office/drawing/2014/main" id="{F59A61B9-F15E-0B4C-9FB4-1FF2607D06FA}"/>
              </a:ext>
            </a:extLst>
          </p:cNvPr>
          <p:cNvSpPr>
            <a:spLocks noGrp="1"/>
          </p:cNvSpPr>
          <p:nvPr>
            <p:ph idx="1"/>
          </p:nvPr>
        </p:nvSpPr>
        <p:spPr>
          <a:xfrm>
            <a:off x="457200" y="1097280"/>
            <a:ext cx="8229600" cy="1828800"/>
          </a:xfrm>
        </p:spPr>
        <p:txBody>
          <a:bodyPr>
            <a:normAutofit/>
          </a:bodyPr>
          <a:lstStyle/>
          <a:p>
            <a:pPr marL="285750" indent="-285750">
              <a:buFont typeface="Arial" panose="020B0604020202020204" pitchFamily="34" charset="0"/>
              <a:buChar char="•"/>
            </a:pPr>
            <a:r>
              <a:rPr lang="en-US" dirty="0"/>
              <a:t>What does the company aspire to be?</a:t>
            </a:r>
          </a:p>
          <a:p>
            <a:pPr marL="285750" indent="-285750">
              <a:buFont typeface="Arial" panose="020B0604020202020204" pitchFamily="34" charset="0"/>
              <a:buChar char="•"/>
            </a:pPr>
            <a:r>
              <a:rPr lang="en-US" dirty="0"/>
              <a:t>What will this look like in 5 years in success?</a:t>
            </a:r>
          </a:p>
          <a:p>
            <a:pPr marL="285750" indent="-285750">
              <a:buFont typeface="Arial" panose="020B0604020202020204" pitchFamily="34" charset="0"/>
              <a:buChar char="•"/>
            </a:pPr>
            <a:r>
              <a:rPr lang="en-US" dirty="0"/>
              <a:t>Summarize the strongest features of the company: team, current traction, current investors, partners, advisors, technology, etc.</a:t>
            </a:r>
          </a:p>
          <a:p>
            <a:pPr marL="285750" indent="-285750">
              <a:buFont typeface="Arial" panose="020B0604020202020204" pitchFamily="34" charset="0"/>
              <a:buChar char="•"/>
            </a:pPr>
            <a:r>
              <a:rPr lang="en-US" dirty="0"/>
              <a:t>Verbally ask for feedback and potential next steps</a:t>
            </a:r>
          </a:p>
        </p:txBody>
      </p:sp>
      <p:grpSp>
        <p:nvGrpSpPr>
          <p:cNvPr id="7" name="Group 6">
            <a:extLst>
              <a:ext uri="{FF2B5EF4-FFF2-40B4-BE49-F238E27FC236}">
                <a16:creationId xmlns:a16="http://schemas.microsoft.com/office/drawing/2014/main" id="{E8F8D030-6D60-EC41-98A6-A4BC544F4B03}"/>
              </a:ext>
            </a:extLst>
          </p:cNvPr>
          <p:cNvGrpSpPr/>
          <p:nvPr/>
        </p:nvGrpSpPr>
        <p:grpSpPr>
          <a:xfrm>
            <a:off x="123254" y="374904"/>
            <a:ext cx="681415" cy="659445"/>
            <a:chOff x="174266" y="1055418"/>
            <a:chExt cx="836457" cy="848015"/>
          </a:xfrm>
        </p:grpSpPr>
        <p:sp>
          <p:nvSpPr>
            <p:cNvPr id="8" name="Oval 7">
              <a:extLst>
                <a:ext uri="{FF2B5EF4-FFF2-40B4-BE49-F238E27FC236}">
                  <a16:creationId xmlns:a16="http://schemas.microsoft.com/office/drawing/2014/main" id="{0859BAE3-5C9C-2443-8538-46477D024463}"/>
                </a:ext>
              </a:extLst>
            </p:cNvPr>
            <p:cNvSpPr/>
            <p:nvPr/>
          </p:nvSpPr>
          <p:spPr>
            <a:xfrm>
              <a:off x="174266" y="1055418"/>
              <a:ext cx="836457" cy="848015"/>
            </a:xfrm>
            <a:prstGeom prst="ellipse">
              <a:avLst/>
            </a:prstGeom>
            <a:solidFill>
              <a:srgbClr val="389583"/>
            </a:solidFill>
            <a:ln>
              <a:solidFill>
                <a:srgbClr val="3895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9" name="TextBox 8">
              <a:extLst>
                <a:ext uri="{FF2B5EF4-FFF2-40B4-BE49-F238E27FC236}">
                  <a16:creationId xmlns:a16="http://schemas.microsoft.com/office/drawing/2014/main" id="{F725BA90-5407-674E-947E-F5E14F9F04B4}"/>
                </a:ext>
              </a:extLst>
            </p:cNvPr>
            <p:cNvSpPr txBox="1"/>
            <p:nvPr/>
          </p:nvSpPr>
          <p:spPr>
            <a:xfrm>
              <a:off x="336014" y="1103428"/>
              <a:ext cx="516085" cy="751993"/>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0"/>
                </a:rPr>
                <a:t>8</a:t>
              </a:r>
            </a:p>
          </p:txBody>
        </p:sp>
      </p:grpSp>
    </p:spTree>
    <p:extLst>
      <p:ext uri="{BB962C8B-B14F-4D97-AF65-F5344CB8AC3E}">
        <p14:creationId xmlns:p14="http://schemas.microsoft.com/office/powerpoint/2010/main" val="1612683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DE4EB9-AEB5-497E-841A-89E6E79750E7}"/>
              </a:ext>
            </a:extLst>
          </p:cNvPr>
          <p:cNvPicPr>
            <a:picLocks noChangeAspect="1"/>
          </p:cNvPicPr>
          <p:nvPr/>
        </p:nvPicPr>
        <p:blipFill>
          <a:blip r:embed="rId3"/>
          <a:stretch>
            <a:fillRect/>
          </a:stretch>
        </p:blipFill>
        <p:spPr>
          <a:xfrm>
            <a:off x="4095261" y="3387680"/>
            <a:ext cx="5738604" cy="2826416"/>
          </a:xfrm>
          <a:prstGeom prst="rect">
            <a:avLst/>
          </a:prstGeom>
        </p:spPr>
      </p:pic>
      <p:sp>
        <p:nvSpPr>
          <p:cNvPr id="2" name="Title 1">
            <a:extLst>
              <a:ext uri="{FF2B5EF4-FFF2-40B4-BE49-F238E27FC236}">
                <a16:creationId xmlns:a16="http://schemas.microsoft.com/office/drawing/2014/main" id="{114F38D9-CBF6-CB4F-9D03-39647660CCFB}"/>
              </a:ext>
            </a:extLst>
          </p:cNvPr>
          <p:cNvSpPr>
            <a:spLocks noGrp="1"/>
          </p:cNvSpPr>
          <p:nvPr>
            <p:ph type="title"/>
          </p:nvPr>
        </p:nvSpPr>
        <p:spPr/>
        <p:txBody>
          <a:bodyPr>
            <a:normAutofit/>
          </a:bodyPr>
          <a:lstStyle/>
          <a:p>
            <a:r>
              <a:rPr lang="en-US" dirty="0"/>
              <a:t>Summing it all up</a:t>
            </a:r>
          </a:p>
        </p:txBody>
      </p:sp>
      <p:sp>
        <p:nvSpPr>
          <p:cNvPr id="5" name="Content Placeholder 4">
            <a:extLst>
              <a:ext uri="{FF2B5EF4-FFF2-40B4-BE49-F238E27FC236}">
                <a16:creationId xmlns:a16="http://schemas.microsoft.com/office/drawing/2014/main" id="{C5DE5660-C1EA-4AC3-9D1E-D4D09A11E03E}"/>
              </a:ext>
            </a:extLst>
          </p:cNvPr>
          <p:cNvSpPr>
            <a:spLocks noGrp="1"/>
          </p:cNvSpPr>
          <p:nvPr>
            <p:ph idx="1"/>
          </p:nvPr>
        </p:nvSpPr>
        <p:spPr>
          <a:xfrm>
            <a:off x="239501" y="1291557"/>
            <a:ext cx="7886700" cy="4351338"/>
          </a:xfrm>
        </p:spPr>
        <p:txBody>
          <a:bodyPr>
            <a:normAutofit/>
          </a:bodyPr>
          <a:lstStyle/>
          <a:p>
            <a:pPr marL="285750" indent="-285750">
              <a:buFont typeface="Arial" panose="020B0604020202020204" pitchFamily="34" charset="0"/>
              <a:buChar char="•"/>
            </a:pPr>
            <a:r>
              <a:rPr lang="en-US" sz="2400" dirty="0"/>
              <a:t>Great pitch decks clearly show:</a:t>
            </a:r>
          </a:p>
          <a:p>
            <a:pPr marL="971550" lvl="1" indent="-285750"/>
            <a:r>
              <a:rPr lang="en-US" sz="2400" dirty="0"/>
              <a:t>Strength of the team</a:t>
            </a:r>
          </a:p>
          <a:p>
            <a:pPr marL="971550" lvl="1" indent="-285750"/>
            <a:r>
              <a:rPr lang="en-US" sz="2400" dirty="0"/>
              <a:t>Compelling product/science vision</a:t>
            </a:r>
          </a:p>
          <a:p>
            <a:pPr marL="971550" lvl="1" indent="-285750"/>
            <a:r>
              <a:rPr lang="en-US" sz="2400" dirty="0"/>
              <a:t>Clear value creating investment opportunity</a:t>
            </a:r>
          </a:p>
          <a:p>
            <a:pPr marL="342900" indent="-342900">
              <a:buFont typeface="Arial" panose="020B0604020202020204" pitchFamily="34" charset="0"/>
              <a:buChar char="•"/>
            </a:pPr>
            <a:r>
              <a:rPr lang="en-US" sz="2400" dirty="0"/>
              <a:t>And, great ‘pitchers’:</a:t>
            </a:r>
          </a:p>
          <a:p>
            <a:pPr marL="1028700" lvl="1" indent="-342900"/>
            <a:r>
              <a:rPr lang="en-US" sz="2400" dirty="0"/>
              <a:t>Balance modesty &amp; passion</a:t>
            </a:r>
          </a:p>
          <a:p>
            <a:pPr marL="1028700" lvl="1" indent="-342900"/>
            <a:r>
              <a:rPr lang="en-US" sz="2400" dirty="0"/>
              <a:t>Read the room</a:t>
            </a:r>
          </a:p>
          <a:p>
            <a:pPr marL="1028700" lvl="1" indent="-342900"/>
            <a:r>
              <a:rPr lang="en-US" sz="2400" dirty="0"/>
              <a:t>Play to their strengths</a:t>
            </a:r>
          </a:p>
          <a:p>
            <a:pPr marL="1028700" lvl="1" indent="-342900"/>
            <a:endParaRPr lang="en-US" sz="2400" dirty="0"/>
          </a:p>
          <a:p>
            <a:pPr marL="1028700" lvl="1" indent="-342900"/>
            <a:endParaRPr lang="en-US" sz="2400" dirty="0"/>
          </a:p>
        </p:txBody>
      </p:sp>
    </p:spTree>
    <p:extLst>
      <p:ext uri="{BB962C8B-B14F-4D97-AF65-F5344CB8AC3E}">
        <p14:creationId xmlns:p14="http://schemas.microsoft.com/office/powerpoint/2010/main" val="2534258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9B1BF0-A6FC-3A42-81DD-52CC81DD9DD6}"/>
              </a:ext>
            </a:extLst>
          </p:cNvPr>
          <p:cNvSpPr>
            <a:spLocks noGrp="1"/>
          </p:cNvSpPr>
          <p:nvPr>
            <p:ph idx="4294967295"/>
          </p:nvPr>
        </p:nvSpPr>
        <p:spPr>
          <a:xfrm>
            <a:off x="569644" y="579498"/>
            <a:ext cx="5559730" cy="1398833"/>
          </a:xfrm>
        </p:spPr>
        <p:txBody>
          <a:bodyPr>
            <a:normAutofit/>
          </a:bodyPr>
          <a:lstStyle/>
          <a:p>
            <a:pPr marL="0" lvl="0" indent="0">
              <a:buNone/>
              <a:defRPr/>
            </a:pPr>
            <a:r>
              <a:rPr lang="en-US" sz="5400" dirty="0">
                <a:solidFill>
                  <a:schemeClr val="bg1"/>
                </a:solidFill>
              </a:rPr>
              <a:t>Thank You</a:t>
            </a:r>
          </a:p>
        </p:txBody>
      </p:sp>
      <p:sp>
        <p:nvSpPr>
          <p:cNvPr id="3" name="Content Placeholder 2">
            <a:extLst>
              <a:ext uri="{FF2B5EF4-FFF2-40B4-BE49-F238E27FC236}">
                <a16:creationId xmlns:a16="http://schemas.microsoft.com/office/drawing/2014/main" id="{4646AD27-D42E-8A43-86C3-4B6F0F9AB313}"/>
              </a:ext>
            </a:extLst>
          </p:cNvPr>
          <p:cNvSpPr>
            <a:spLocks noGrp="1"/>
          </p:cNvSpPr>
          <p:nvPr>
            <p:ph idx="4294967295"/>
          </p:nvPr>
        </p:nvSpPr>
        <p:spPr>
          <a:xfrm>
            <a:off x="569644" y="2130391"/>
            <a:ext cx="7886700" cy="2124632"/>
          </a:xfrm>
        </p:spPr>
        <p:txBody>
          <a:bodyPr>
            <a:normAutofit/>
          </a:bodyPr>
          <a:lstStyle/>
          <a:p>
            <a:pPr marL="0" indent="0">
              <a:buNone/>
            </a:pPr>
            <a:r>
              <a:rPr lang="en-US" sz="1800" dirty="0">
                <a:solidFill>
                  <a:schemeClr val="accent2"/>
                </a:solidFill>
              </a:rPr>
              <a:t>Summary</a:t>
            </a:r>
          </a:p>
          <a:p>
            <a:pPr marL="0" indent="0">
              <a:buNone/>
            </a:pPr>
            <a:r>
              <a:rPr lang="en-US" sz="1600" dirty="0">
                <a:solidFill>
                  <a:schemeClr val="bg1"/>
                </a:solidFill>
              </a:rPr>
              <a:t>Osage University Partners (OUP) invests in startups that have licensed technologies from universities and research institutions. OUP has partnered with over 100 institutions to invest in pioneering technologies and visionary entrepreneurs targeting large market opportunities.  The Fund invests across a range of technology sectors and company stages, and typically co-invests with other leading venture funds. </a:t>
            </a:r>
          </a:p>
        </p:txBody>
      </p:sp>
      <p:sp>
        <p:nvSpPr>
          <p:cNvPr id="5" name="Content Placeholder 4">
            <a:extLst>
              <a:ext uri="{FF2B5EF4-FFF2-40B4-BE49-F238E27FC236}">
                <a16:creationId xmlns:a16="http://schemas.microsoft.com/office/drawing/2014/main" id="{D67D4EBA-081C-874B-AD80-D597F189C643}"/>
              </a:ext>
            </a:extLst>
          </p:cNvPr>
          <p:cNvSpPr>
            <a:spLocks noGrp="1"/>
          </p:cNvSpPr>
          <p:nvPr>
            <p:ph idx="4294967295"/>
          </p:nvPr>
        </p:nvSpPr>
        <p:spPr>
          <a:xfrm>
            <a:off x="6678344" y="4429600"/>
            <a:ext cx="2186256" cy="1730436"/>
          </a:xfrm>
        </p:spPr>
        <p:txBody>
          <a:bodyPr>
            <a:normAutofit/>
          </a:bodyPr>
          <a:lstStyle/>
          <a:p>
            <a:pPr marL="0" indent="0">
              <a:buNone/>
            </a:pPr>
            <a:r>
              <a:rPr lang="en-US" sz="1800" dirty="0">
                <a:solidFill>
                  <a:schemeClr val="accent2"/>
                </a:solidFill>
              </a:rPr>
              <a:t>Address</a:t>
            </a:r>
          </a:p>
          <a:p>
            <a:pPr marL="0" indent="0">
              <a:buNone/>
            </a:pPr>
            <a:r>
              <a:rPr lang="en-US" sz="1200" dirty="0">
                <a:solidFill>
                  <a:schemeClr val="bg1"/>
                </a:solidFill>
              </a:rPr>
              <a:t>50 Monument Rd, Suite 201 Bala Cynwyd, PA 19004 </a:t>
            </a:r>
          </a:p>
          <a:p>
            <a:pPr marL="0" indent="0">
              <a:buNone/>
            </a:pPr>
            <a:r>
              <a:rPr lang="en-US" sz="1200" dirty="0">
                <a:solidFill>
                  <a:schemeClr val="bg1"/>
                </a:solidFill>
              </a:rPr>
              <a:t>484.434.2255 </a:t>
            </a:r>
          </a:p>
          <a:p>
            <a:pPr marL="0" indent="0">
              <a:buNone/>
            </a:pPr>
            <a:r>
              <a:rPr lang="en-US" sz="1200" dirty="0">
                <a:hlinkClick r:id="rId3"/>
              </a:rPr>
              <a:t>oup.vc</a:t>
            </a:r>
            <a:endParaRPr lang="en-US" sz="1200" dirty="0"/>
          </a:p>
        </p:txBody>
      </p:sp>
      <p:sp>
        <p:nvSpPr>
          <p:cNvPr id="6" name="Content Placeholder 3">
            <a:extLst>
              <a:ext uri="{FF2B5EF4-FFF2-40B4-BE49-F238E27FC236}">
                <a16:creationId xmlns:a16="http://schemas.microsoft.com/office/drawing/2014/main" id="{DE2EECDE-F39B-FD48-87D3-E73DBC8B5714}"/>
              </a:ext>
            </a:extLst>
          </p:cNvPr>
          <p:cNvSpPr txBox="1">
            <a:spLocks/>
          </p:cNvSpPr>
          <p:nvPr/>
        </p:nvSpPr>
        <p:spPr>
          <a:xfrm>
            <a:off x="569644" y="4429600"/>
            <a:ext cx="6172988" cy="2124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2"/>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accent2"/>
                </a:solidFill>
              </a:rPr>
              <a:t>Contacts</a:t>
            </a:r>
          </a:p>
          <a:p>
            <a:r>
              <a:rPr lang="en-US" sz="1200" dirty="0">
                <a:solidFill>
                  <a:schemeClr val="bg1"/>
                </a:solidFill>
              </a:rPr>
              <a:t>Anurag Agarwal, </a:t>
            </a:r>
            <a:r>
              <a:rPr lang="en-US" sz="1200" i="1" dirty="0">
                <a:solidFill>
                  <a:schemeClr val="bg1"/>
                </a:solidFill>
              </a:rPr>
              <a:t>Principal</a:t>
            </a:r>
            <a:r>
              <a:rPr lang="en-US" sz="1200" dirty="0">
                <a:solidFill>
                  <a:schemeClr val="bg1"/>
                </a:solidFill>
              </a:rPr>
              <a:t>  |  </a:t>
            </a:r>
            <a:r>
              <a:rPr lang="en-US" sz="1200" dirty="0">
                <a:hlinkClick r:id="rId4"/>
              </a:rPr>
              <a:t>anurag.agarwal@oup.vc</a:t>
            </a:r>
            <a:endParaRPr lang="en-US" sz="1200" dirty="0">
              <a:solidFill>
                <a:schemeClr val="bg1"/>
              </a:solidFill>
            </a:endParaRPr>
          </a:p>
          <a:p>
            <a:r>
              <a:rPr lang="en-US" sz="1400" dirty="0"/>
              <a:t>\</a:t>
            </a:r>
          </a:p>
        </p:txBody>
      </p:sp>
    </p:spTree>
    <p:extLst>
      <p:ext uri="{BB962C8B-B14F-4D97-AF65-F5344CB8AC3E}">
        <p14:creationId xmlns:p14="http://schemas.microsoft.com/office/powerpoint/2010/main" val="252482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2A8176-4808-44CE-8BE0-8F72CE929303}"/>
              </a:ext>
            </a:extLst>
          </p:cNvPr>
          <p:cNvSpPr>
            <a:spLocks noGrp="1"/>
          </p:cNvSpPr>
          <p:nvPr>
            <p:ph idx="1"/>
          </p:nvPr>
        </p:nvSpPr>
        <p:spPr/>
        <p:txBody>
          <a:bodyPr/>
          <a:lstStyle/>
          <a:p>
            <a:r>
              <a:rPr lang="en-US" dirty="0"/>
              <a:t>Making the Pitch: Approaching Investors</a:t>
            </a:r>
          </a:p>
        </p:txBody>
      </p:sp>
    </p:spTree>
    <p:extLst>
      <p:ext uri="{BB962C8B-B14F-4D97-AF65-F5344CB8AC3E}">
        <p14:creationId xmlns:p14="http://schemas.microsoft.com/office/powerpoint/2010/main" val="955887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9B1BB-5AA2-A443-B24B-5A2950EEDBA8}"/>
              </a:ext>
            </a:extLst>
          </p:cNvPr>
          <p:cNvSpPr>
            <a:spLocks noGrp="1"/>
          </p:cNvSpPr>
          <p:nvPr>
            <p:ph type="title"/>
          </p:nvPr>
        </p:nvSpPr>
        <p:spPr>
          <a:xfrm>
            <a:off x="472960" y="173547"/>
            <a:ext cx="7886700" cy="641913"/>
          </a:xfrm>
        </p:spPr>
        <p:txBody>
          <a:bodyPr/>
          <a:lstStyle/>
          <a:p>
            <a:r>
              <a:rPr lang="en-US" dirty="0"/>
              <a:t>Funding Sources for Startups</a:t>
            </a:r>
          </a:p>
        </p:txBody>
      </p:sp>
      <p:sp>
        <p:nvSpPr>
          <p:cNvPr id="4" name="Rectangle 3">
            <a:extLst>
              <a:ext uri="{FF2B5EF4-FFF2-40B4-BE49-F238E27FC236}">
                <a16:creationId xmlns:a16="http://schemas.microsoft.com/office/drawing/2014/main" id="{9F2EAB75-E7F9-5946-BF2D-1D91AC292EF0}"/>
              </a:ext>
            </a:extLst>
          </p:cNvPr>
          <p:cNvSpPr/>
          <p:nvPr/>
        </p:nvSpPr>
        <p:spPr>
          <a:xfrm>
            <a:off x="472960" y="5439100"/>
            <a:ext cx="84582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77"/>
            </a:endParaRPr>
          </a:p>
        </p:txBody>
      </p:sp>
      <p:sp>
        <p:nvSpPr>
          <p:cNvPr id="5" name="Rectangle 4">
            <a:extLst>
              <a:ext uri="{FF2B5EF4-FFF2-40B4-BE49-F238E27FC236}">
                <a16:creationId xmlns:a16="http://schemas.microsoft.com/office/drawing/2014/main" id="{A6E8792F-65E6-5344-A26C-04BB97BC5D4B}"/>
              </a:ext>
            </a:extLst>
          </p:cNvPr>
          <p:cNvSpPr/>
          <p:nvPr/>
        </p:nvSpPr>
        <p:spPr>
          <a:xfrm>
            <a:off x="472960" y="3838900"/>
            <a:ext cx="8458200" cy="66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77"/>
            </a:endParaRPr>
          </a:p>
        </p:txBody>
      </p:sp>
      <p:sp>
        <p:nvSpPr>
          <p:cNvPr id="6" name="TextBox 5">
            <a:extLst>
              <a:ext uri="{FF2B5EF4-FFF2-40B4-BE49-F238E27FC236}">
                <a16:creationId xmlns:a16="http://schemas.microsoft.com/office/drawing/2014/main" id="{DA951444-F56A-D143-A597-6BEED802D76B}"/>
              </a:ext>
            </a:extLst>
          </p:cNvPr>
          <p:cNvSpPr txBox="1"/>
          <p:nvPr/>
        </p:nvSpPr>
        <p:spPr>
          <a:xfrm>
            <a:off x="472960" y="3909650"/>
            <a:ext cx="1908080" cy="523220"/>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ANGELS AND ACCELERATORS</a:t>
            </a:r>
          </a:p>
        </p:txBody>
      </p:sp>
      <p:sp>
        <p:nvSpPr>
          <p:cNvPr id="7" name="TextBox 6">
            <a:extLst>
              <a:ext uri="{FF2B5EF4-FFF2-40B4-BE49-F238E27FC236}">
                <a16:creationId xmlns:a16="http://schemas.microsoft.com/office/drawing/2014/main" id="{A68B56F1-3027-AF47-BA5A-55F6E58438BF}"/>
              </a:ext>
            </a:extLst>
          </p:cNvPr>
          <p:cNvSpPr txBox="1"/>
          <p:nvPr/>
        </p:nvSpPr>
        <p:spPr>
          <a:xfrm>
            <a:off x="472960" y="2439170"/>
            <a:ext cx="1908080" cy="523220"/>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VENTURE</a:t>
            </a:r>
          </a:p>
          <a:p>
            <a:pPr algn="ctr"/>
            <a:r>
              <a:rPr lang="en-US" sz="1400" b="1" dirty="0">
                <a:solidFill>
                  <a:srgbClr val="183B68"/>
                </a:solidFill>
                <a:latin typeface="Raleway" panose="020B0503030101060003" pitchFamily="34" charset="77"/>
                <a:cs typeface="Arial" panose="020B0604020202020204" pitchFamily="34" charset="0"/>
              </a:rPr>
              <a:t>CAPITAL</a:t>
            </a:r>
          </a:p>
        </p:txBody>
      </p:sp>
      <p:sp>
        <p:nvSpPr>
          <p:cNvPr id="8" name="TextBox 7">
            <a:extLst>
              <a:ext uri="{FF2B5EF4-FFF2-40B4-BE49-F238E27FC236}">
                <a16:creationId xmlns:a16="http://schemas.microsoft.com/office/drawing/2014/main" id="{91B59EA9-7FB1-A543-92BC-23BBD5D15F75}"/>
              </a:ext>
            </a:extLst>
          </p:cNvPr>
          <p:cNvSpPr txBox="1"/>
          <p:nvPr/>
        </p:nvSpPr>
        <p:spPr>
          <a:xfrm>
            <a:off x="472960" y="1523441"/>
            <a:ext cx="1908080" cy="307777"/>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STRATEGIC</a:t>
            </a:r>
          </a:p>
        </p:txBody>
      </p:sp>
      <p:grpSp>
        <p:nvGrpSpPr>
          <p:cNvPr id="9" name="Group 8">
            <a:extLst>
              <a:ext uri="{FF2B5EF4-FFF2-40B4-BE49-F238E27FC236}">
                <a16:creationId xmlns:a16="http://schemas.microsoft.com/office/drawing/2014/main" id="{CF686CBF-A6CC-9440-B873-0D2072FA3286}"/>
              </a:ext>
            </a:extLst>
          </p:cNvPr>
          <p:cNvGrpSpPr/>
          <p:nvPr/>
        </p:nvGrpSpPr>
        <p:grpSpPr>
          <a:xfrm>
            <a:off x="3825760" y="1379164"/>
            <a:ext cx="1802828" cy="522992"/>
            <a:chOff x="2846714" y="1418602"/>
            <a:chExt cx="2900483" cy="841417"/>
          </a:xfrm>
        </p:grpSpPr>
        <p:pic>
          <p:nvPicPr>
            <p:cNvPr id="10" name="Picture 6">
              <a:extLst>
                <a:ext uri="{FF2B5EF4-FFF2-40B4-BE49-F238E27FC236}">
                  <a16:creationId xmlns:a16="http://schemas.microsoft.com/office/drawing/2014/main" id="{6A8F4694-C370-8D41-8977-D9624A1656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714" y="1883763"/>
              <a:ext cx="603709" cy="376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7">
              <a:extLst>
                <a:ext uri="{FF2B5EF4-FFF2-40B4-BE49-F238E27FC236}">
                  <a16:creationId xmlns:a16="http://schemas.microsoft.com/office/drawing/2014/main" id="{D527A66D-30B2-734F-A2BF-8155182FB4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6965" y="1957231"/>
              <a:ext cx="693291" cy="2293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8">
              <a:extLst>
                <a:ext uri="{FF2B5EF4-FFF2-40B4-BE49-F238E27FC236}">
                  <a16:creationId xmlns:a16="http://schemas.microsoft.com/office/drawing/2014/main" id="{56CD2AB2-081F-1F4E-8F40-F94413EB0E1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441" b="35459"/>
            <a:stretch/>
          </p:blipFill>
          <p:spPr bwMode="auto">
            <a:xfrm>
              <a:off x="4366142" y="1947508"/>
              <a:ext cx="587249" cy="1983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9">
              <a:extLst>
                <a:ext uri="{FF2B5EF4-FFF2-40B4-BE49-F238E27FC236}">
                  <a16:creationId xmlns:a16="http://schemas.microsoft.com/office/drawing/2014/main" id="{77240B72-C764-D64D-A8D2-0D3FC7DCBF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6461" y="1951969"/>
              <a:ext cx="740736" cy="2680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10">
              <a:extLst>
                <a:ext uri="{FF2B5EF4-FFF2-40B4-BE49-F238E27FC236}">
                  <a16:creationId xmlns:a16="http://schemas.microsoft.com/office/drawing/2014/main" id="{EB6F34A2-1E1F-6D4E-859E-14D3E0D11D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6823" y="1502033"/>
              <a:ext cx="548084" cy="3069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11">
              <a:extLst>
                <a:ext uri="{FF2B5EF4-FFF2-40B4-BE49-F238E27FC236}">
                  <a16:creationId xmlns:a16="http://schemas.microsoft.com/office/drawing/2014/main" id="{08335349-096D-4E41-B4A5-FE52F0BF0C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9577" y="1573561"/>
              <a:ext cx="748528" cy="2553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12">
              <a:extLst>
                <a:ext uri="{FF2B5EF4-FFF2-40B4-BE49-F238E27FC236}">
                  <a16:creationId xmlns:a16="http://schemas.microsoft.com/office/drawing/2014/main" id="{AD2E49C7-BF53-4D47-9FAB-2193379C68E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11337" y="1418602"/>
              <a:ext cx="296857" cy="4103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13">
              <a:extLst>
                <a:ext uri="{FF2B5EF4-FFF2-40B4-BE49-F238E27FC236}">
                  <a16:creationId xmlns:a16="http://schemas.microsoft.com/office/drawing/2014/main" id="{33BE490C-48EF-804F-9CB7-1608BED95E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17236" y="1579554"/>
              <a:ext cx="628566" cy="1791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8" name="TextBox 17">
            <a:extLst>
              <a:ext uri="{FF2B5EF4-FFF2-40B4-BE49-F238E27FC236}">
                <a16:creationId xmlns:a16="http://schemas.microsoft.com/office/drawing/2014/main" id="{358E7D2F-C491-7246-8CA9-B743CDA8D09C}"/>
              </a:ext>
            </a:extLst>
          </p:cNvPr>
          <p:cNvSpPr txBox="1"/>
          <p:nvPr/>
        </p:nvSpPr>
        <p:spPr>
          <a:xfrm>
            <a:off x="510986" y="5007635"/>
            <a:ext cx="1908080" cy="523220"/>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FRIENDS AND </a:t>
            </a:r>
          </a:p>
          <a:p>
            <a:pPr algn="ctr"/>
            <a:r>
              <a:rPr lang="en-US" sz="1400" b="1" dirty="0">
                <a:solidFill>
                  <a:srgbClr val="183B68"/>
                </a:solidFill>
                <a:latin typeface="Raleway" panose="020B0503030101060003" pitchFamily="34" charset="77"/>
                <a:cs typeface="Arial" panose="020B0604020202020204" pitchFamily="34" charset="0"/>
              </a:rPr>
              <a:t>FAMILY</a:t>
            </a:r>
          </a:p>
        </p:txBody>
      </p:sp>
      <p:sp>
        <p:nvSpPr>
          <p:cNvPr id="19" name="TextBox 18">
            <a:extLst>
              <a:ext uri="{FF2B5EF4-FFF2-40B4-BE49-F238E27FC236}">
                <a16:creationId xmlns:a16="http://schemas.microsoft.com/office/drawing/2014/main" id="{46794C8F-9CEF-D04D-A732-AE5C2D071827}"/>
              </a:ext>
            </a:extLst>
          </p:cNvPr>
          <p:cNvSpPr txBox="1"/>
          <p:nvPr/>
        </p:nvSpPr>
        <p:spPr>
          <a:xfrm>
            <a:off x="520125" y="5805235"/>
            <a:ext cx="1908080" cy="307777"/>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GRANTS</a:t>
            </a:r>
          </a:p>
        </p:txBody>
      </p:sp>
      <p:grpSp>
        <p:nvGrpSpPr>
          <p:cNvPr id="20" name="Group 19">
            <a:extLst>
              <a:ext uri="{FF2B5EF4-FFF2-40B4-BE49-F238E27FC236}">
                <a16:creationId xmlns:a16="http://schemas.microsoft.com/office/drawing/2014/main" id="{A814642E-CD87-8D43-932E-F79895D078F2}"/>
              </a:ext>
            </a:extLst>
          </p:cNvPr>
          <p:cNvGrpSpPr/>
          <p:nvPr/>
        </p:nvGrpSpPr>
        <p:grpSpPr>
          <a:xfrm>
            <a:off x="3025662" y="5630939"/>
            <a:ext cx="3390898" cy="575534"/>
            <a:chOff x="2286000" y="5369441"/>
            <a:chExt cx="4280696" cy="726559"/>
          </a:xfrm>
        </p:grpSpPr>
        <p:pic>
          <p:nvPicPr>
            <p:cNvPr id="21" name="Picture 10">
              <a:extLst>
                <a:ext uri="{FF2B5EF4-FFF2-40B4-BE49-F238E27FC236}">
                  <a16:creationId xmlns:a16="http://schemas.microsoft.com/office/drawing/2014/main" id="{399924E2-C07C-EF49-A238-3DB45385D3C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6000" y="5410200"/>
              <a:ext cx="619372" cy="6057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13">
              <a:extLst>
                <a:ext uri="{FF2B5EF4-FFF2-40B4-BE49-F238E27FC236}">
                  <a16:creationId xmlns:a16="http://schemas.microsoft.com/office/drawing/2014/main" id="{EF5C1724-8F15-B34A-813E-344FB5F3C4A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21758" y="5486400"/>
              <a:ext cx="531455" cy="5314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14">
              <a:extLst>
                <a:ext uri="{FF2B5EF4-FFF2-40B4-BE49-F238E27FC236}">
                  <a16:creationId xmlns:a16="http://schemas.microsoft.com/office/drawing/2014/main" id="{E4DEE8F7-8184-6C4E-BDC3-9FE2CC17E24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69599" y="5369441"/>
              <a:ext cx="726559" cy="7265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15">
              <a:extLst>
                <a:ext uri="{FF2B5EF4-FFF2-40B4-BE49-F238E27FC236}">
                  <a16:creationId xmlns:a16="http://schemas.microsoft.com/office/drawing/2014/main" id="{748AC13B-D264-284C-9E3D-D0E7E47B068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12544" y="5544787"/>
              <a:ext cx="686071" cy="3758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16">
              <a:extLst>
                <a:ext uri="{FF2B5EF4-FFF2-40B4-BE49-F238E27FC236}">
                  <a16:creationId xmlns:a16="http://schemas.microsoft.com/office/drawing/2014/main" id="{3F4DED70-01A4-9448-BD86-26EFF2BE378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15000" y="5638800"/>
              <a:ext cx="851696" cy="1900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TextBox 25">
            <a:extLst>
              <a:ext uri="{FF2B5EF4-FFF2-40B4-BE49-F238E27FC236}">
                <a16:creationId xmlns:a16="http://schemas.microsoft.com/office/drawing/2014/main" id="{9D465F00-300E-754D-A709-2437C1763C49}"/>
              </a:ext>
            </a:extLst>
          </p:cNvPr>
          <p:cNvSpPr txBox="1"/>
          <p:nvPr/>
        </p:nvSpPr>
        <p:spPr>
          <a:xfrm>
            <a:off x="7052116" y="4105673"/>
            <a:ext cx="1841018" cy="523220"/>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PROOF OF </a:t>
            </a:r>
            <a:br>
              <a:rPr lang="en-US" sz="1400" b="1" dirty="0">
                <a:solidFill>
                  <a:srgbClr val="183B68"/>
                </a:solidFill>
                <a:latin typeface="Raleway" panose="020B0503030101060003" pitchFamily="34" charset="77"/>
                <a:cs typeface="Arial" panose="020B0604020202020204" pitchFamily="34" charset="0"/>
              </a:rPr>
            </a:br>
            <a:r>
              <a:rPr lang="en-US" sz="1400" b="1" dirty="0">
                <a:solidFill>
                  <a:srgbClr val="183B68"/>
                </a:solidFill>
                <a:latin typeface="Raleway" panose="020B0503030101060003" pitchFamily="34" charset="77"/>
                <a:cs typeface="Arial" panose="020B0604020202020204" pitchFamily="34" charset="0"/>
              </a:rPr>
              <a:t>CONCEPT</a:t>
            </a:r>
          </a:p>
        </p:txBody>
      </p:sp>
      <p:sp>
        <p:nvSpPr>
          <p:cNvPr id="27" name="TextBox 26">
            <a:extLst>
              <a:ext uri="{FF2B5EF4-FFF2-40B4-BE49-F238E27FC236}">
                <a16:creationId xmlns:a16="http://schemas.microsoft.com/office/drawing/2014/main" id="{173ECB75-B200-E449-82CF-758184B24802}"/>
              </a:ext>
            </a:extLst>
          </p:cNvPr>
          <p:cNvSpPr txBox="1"/>
          <p:nvPr/>
        </p:nvSpPr>
        <p:spPr>
          <a:xfrm>
            <a:off x="7052116" y="2302119"/>
            <a:ext cx="1841018" cy="523220"/>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GROWTH; RAPID</a:t>
            </a:r>
          </a:p>
          <a:p>
            <a:pPr algn="ctr"/>
            <a:r>
              <a:rPr lang="en-US" sz="1400" b="1" dirty="0">
                <a:solidFill>
                  <a:srgbClr val="183B68"/>
                </a:solidFill>
                <a:latin typeface="Raleway" panose="020B0503030101060003" pitchFamily="34" charset="77"/>
                <a:cs typeface="Arial" panose="020B0604020202020204" pitchFamily="34" charset="0"/>
              </a:rPr>
              <a:t>SCALING</a:t>
            </a:r>
          </a:p>
        </p:txBody>
      </p:sp>
      <p:sp>
        <p:nvSpPr>
          <p:cNvPr id="29" name="TextBox 28">
            <a:extLst>
              <a:ext uri="{FF2B5EF4-FFF2-40B4-BE49-F238E27FC236}">
                <a16:creationId xmlns:a16="http://schemas.microsoft.com/office/drawing/2014/main" id="{A78E484A-C083-7D41-85CD-6729EA32A238}"/>
              </a:ext>
            </a:extLst>
          </p:cNvPr>
          <p:cNvSpPr txBox="1"/>
          <p:nvPr/>
        </p:nvSpPr>
        <p:spPr>
          <a:xfrm>
            <a:off x="7061253" y="5005172"/>
            <a:ext cx="1841018" cy="523220"/>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PRE-FUNDED</a:t>
            </a:r>
          </a:p>
          <a:p>
            <a:pPr algn="ctr"/>
            <a:r>
              <a:rPr lang="en-US" sz="1400" b="1" dirty="0">
                <a:solidFill>
                  <a:srgbClr val="183B68"/>
                </a:solidFill>
                <a:latin typeface="Raleway" panose="020B0503030101060003" pitchFamily="34" charset="77"/>
                <a:cs typeface="Arial" panose="020B0604020202020204" pitchFamily="34" charset="0"/>
              </a:rPr>
              <a:t>STARTUP</a:t>
            </a:r>
          </a:p>
        </p:txBody>
      </p:sp>
      <p:sp>
        <p:nvSpPr>
          <p:cNvPr id="30" name="TextBox 29">
            <a:extLst>
              <a:ext uri="{FF2B5EF4-FFF2-40B4-BE49-F238E27FC236}">
                <a16:creationId xmlns:a16="http://schemas.microsoft.com/office/drawing/2014/main" id="{C7E6322F-06D7-F448-AEB5-2AE042293595}"/>
              </a:ext>
            </a:extLst>
          </p:cNvPr>
          <p:cNvSpPr txBox="1"/>
          <p:nvPr/>
        </p:nvSpPr>
        <p:spPr>
          <a:xfrm>
            <a:off x="7052116" y="5678938"/>
            <a:ext cx="1841018" cy="523220"/>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SCIENCE</a:t>
            </a:r>
          </a:p>
          <a:p>
            <a:pPr algn="ctr"/>
            <a:r>
              <a:rPr lang="en-US" sz="1400" b="1" dirty="0">
                <a:solidFill>
                  <a:srgbClr val="183B68"/>
                </a:solidFill>
                <a:latin typeface="Raleway" panose="020B0503030101060003" pitchFamily="34" charset="77"/>
                <a:cs typeface="Arial" panose="020B0604020202020204" pitchFamily="34" charset="0"/>
              </a:rPr>
              <a:t>PROJECT</a:t>
            </a:r>
          </a:p>
        </p:txBody>
      </p:sp>
      <p:cxnSp>
        <p:nvCxnSpPr>
          <p:cNvPr id="31" name="Straight Connector 30">
            <a:extLst>
              <a:ext uri="{FF2B5EF4-FFF2-40B4-BE49-F238E27FC236}">
                <a16:creationId xmlns:a16="http://schemas.microsoft.com/office/drawing/2014/main" id="{9E77C07A-35A0-164A-B6D3-A933061424EB}"/>
              </a:ext>
            </a:extLst>
          </p:cNvPr>
          <p:cNvCxnSpPr/>
          <p:nvPr/>
        </p:nvCxnSpPr>
        <p:spPr>
          <a:xfrm flipH="1">
            <a:off x="472960" y="6201100"/>
            <a:ext cx="8458202" cy="0"/>
          </a:xfrm>
          <a:prstGeom prst="line">
            <a:avLst/>
          </a:prstGeom>
          <a:ln w="1270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6FB053-9C00-3543-ACC1-AF7F7DDDBDA3}"/>
              </a:ext>
            </a:extLst>
          </p:cNvPr>
          <p:cNvSpPr/>
          <p:nvPr/>
        </p:nvSpPr>
        <p:spPr>
          <a:xfrm>
            <a:off x="472960" y="943300"/>
            <a:ext cx="1905000" cy="304800"/>
          </a:xfrm>
          <a:prstGeom prst="rect">
            <a:avLst/>
          </a:prstGeom>
          <a:solidFill>
            <a:srgbClr val="183B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Raleway" panose="020B0503030101060003" pitchFamily="34" charset="77"/>
                <a:cs typeface="Arial" panose="020B0604020202020204" pitchFamily="34" charset="0"/>
              </a:rPr>
              <a:t>SOURCE</a:t>
            </a:r>
          </a:p>
        </p:txBody>
      </p:sp>
      <p:sp>
        <p:nvSpPr>
          <p:cNvPr id="33" name="Rectangle 32">
            <a:extLst>
              <a:ext uri="{FF2B5EF4-FFF2-40B4-BE49-F238E27FC236}">
                <a16:creationId xmlns:a16="http://schemas.microsoft.com/office/drawing/2014/main" id="{F0612A12-AEF4-DC4C-950C-C95DDE44135E}"/>
              </a:ext>
            </a:extLst>
          </p:cNvPr>
          <p:cNvSpPr/>
          <p:nvPr/>
        </p:nvSpPr>
        <p:spPr>
          <a:xfrm>
            <a:off x="7026160" y="943300"/>
            <a:ext cx="1905000" cy="304800"/>
          </a:xfrm>
          <a:prstGeom prst="rect">
            <a:avLst/>
          </a:prstGeom>
          <a:solidFill>
            <a:srgbClr val="183B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Raleway" panose="020B0503030101060003" pitchFamily="34" charset="77"/>
                <a:cs typeface="Arial" panose="020B0604020202020204" pitchFamily="34" charset="0"/>
              </a:rPr>
              <a:t>FUNCTION</a:t>
            </a:r>
          </a:p>
        </p:txBody>
      </p:sp>
      <p:pic>
        <p:nvPicPr>
          <p:cNvPr id="38" name="Picture 2" descr="http://www.doblu.com/wp-content/uploads/2012/09/modernfam3rds14.jpg">
            <a:extLst>
              <a:ext uri="{FF2B5EF4-FFF2-40B4-BE49-F238E27FC236}">
                <a16:creationId xmlns:a16="http://schemas.microsoft.com/office/drawing/2014/main" id="{50F7DE60-3D94-8545-9319-F6B79F2BB4F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252346" y="4892959"/>
            <a:ext cx="975627" cy="641779"/>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8" descr="https://encrypted-tbn2.gstatic.com/images?q=tbn:ANd9GcTdfvdGefUDTlPqomdhBQ6RFCSZ1noW91y9HIx81S3EwoQ76vxH">
            <a:extLst>
              <a:ext uri="{FF2B5EF4-FFF2-40B4-BE49-F238E27FC236}">
                <a16:creationId xmlns:a16="http://schemas.microsoft.com/office/drawing/2014/main" id="{52B80893-D150-4344-9CC5-6C2942A36F6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15650" y="2335751"/>
            <a:ext cx="437472" cy="179737"/>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ttps://encrypted-tbn1.gstatic.com/images?q=tbn:ANd9GcQumxx1Ce0kS53vFebSaAMb6G5YFdfm_ljo2WQv1tQMJIHIadixCw">
            <a:extLst>
              <a:ext uri="{FF2B5EF4-FFF2-40B4-BE49-F238E27FC236}">
                <a16:creationId xmlns:a16="http://schemas.microsoft.com/office/drawing/2014/main" id="{D3AABE50-8297-FE4E-B49E-72C071EECCC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15098" y="2882443"/>
            <a:ext cx="428947" cy="115885"/>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4" descr="https://encrypted-tbn1.gstatic.com/images?q=tbn:ANd9GcTd4gjYjgAaWIC0jX_k_a72PRtzJO-G1QHp3STiSQ_CGJRYfqxP">
            <a:extLst>
              <a:ext uri="{FF2B5EF4-FFF2-40B4-BE49-F238E27FC236}">
                <a16:creationId xmlns:a16="http://schemas.microsoft.com/office/drawing/2014/main" id="{311F5247-014C-064A-82E2-657EBA9A3AD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53067" y="2588880"/>
            <a:ext cx="350843" cy="176615"/>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10" descr="https://encrypted-tbn0.gstatic.com/images?q=tbn:ANd9GcSNf1gwCbn-Jl8rsQkbS58q-bXwwlgnJOZXvLe0e5ByAbPdkd3pIQ">
            <a:extLst>
              <a:ext uri="{FF2B5EF4-FFF2-40B4-BE49-F238E27FC236}">
                <a16:creationId xmlns:a16="http://schemas.microsoft.com/office/drawing/2014/main" id="{B95C718E-71F7-6443-979D-817BD73B30F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67874" y="2135099"/>
            <a:ext cx="323392" cy="169781"/>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https://encrypted-tbn2.gstatic.com/images?q=tbn:ANd9GcSs6ZDPCPVXJ_JEH-ivPL23OMLhkZsDBY7eQRcfOHKe2f8CftENlA">
            <a:extLst>
              <a:ext uri="{FF2B5EF4-FFF2-40B4-BE49-F238E27FC236}">
                <a16:creationId xmlns:a16="http://schemas.microsoft.com/office/drawing/2014/main" id="{8A957C21-6701-D849-A342-B5322B581A90}"/>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5978" b="17561"/>
          <a:stretch/>
        </p:blipFill>
        <p:spPr bwMode="auto">
          <a:xfrm>
            <a:off x="3484028" y="2767024"/>
            <a:ext cx="627139" cy="228290"/>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16" descr="https://encrypted-tbn3.gstatic.com/images?q=tbn:ANd9GcTUzdoCwW6fsq1o7eSbBEOcBigpkqPY9BFbJJUvzhzyK2YnLgLe1g">
            <a:extLst>
              <a:ext uri="{FF2B5EF4-FFF2-40B4-BE49-F238E27FC236}">
                <a16:creationId xmlns:a16="http://schemas.microsoft.com/office/drawing/2014/main" id="{1F4C7AC6-E7D1-E54A-B3F5-DFE0BA2D7C7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96479" y="2585496"/>
            <a:ext cx="400340" cy="160136"/>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0" descr="https://encrypted-tbn1.gstatic.com/images?q=tbn:ANd9GcT6yCC345njgT8dxvNjSGSbDQ4pLBFqRQd7x5x4zgJ-wcVQxs6U">
            <a:extLst>
              <a:ext uri="{FF2B5EF4-FFF2-40B4-BE49-F238E27FC236}">
                <a16:creationId xmlns:a16="http://schemas.microsoft.com/office/drawing/2014/main" id="{C3530790-F290-6446-9168-3FF86395A88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41517" y="2380631"/>
            <a:ext cx="512162" cy="204865"/>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2" descr="https://encrypted-tbn1.gstatic.com/images?q=tbn:ANd9GcTCIW3FoBfMLt2Om7uFe2GgoSENNd1DWZv6ms9JreovnOie7tPe">
            <a:extLst>
              <a:ext uri="{FF2B5EF4-FFF2-40B4-BE49-F238E27FC236}">
                <a16:creationId xmlns:a16="http://schemas.microsoft.com/office/drawing/2014/main" id="{9C3E108C-FE02-054A-BE67-9D9B03DE6F1E}"/>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30416" b="38568"/>
          <a:stretch/>
        </p:blipFill>
        <p:spPr bwMode="auto">
          <a:xfrm>
            <a:off x="3429120" y="2277191"/>
            <a:ext cx="735059" cy="135537"/>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4" descr="https://encrypted-tbn1.gstatic.com/images?q=tbn:ANd9GcSn4v0LDQWHjKCoj0uch48pa9poy45IwfgNN67QrZj3aNjOIdpgGg">
            <a:extLst>
              <a:ext uri="{FF2B5EF4-FFF2-40B4-BE49-F238E27FC236}">
                <a16:creationId xmlns:a16="http://schemas.microsoft.com/office/drawing/2014/main" id="{A516442B-3719-1844-8A74-C5E1208384F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595452" y="2146087"/>
            <a:ext cx="401367" cy="14304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6" descr="https://encrypted-tbn3.gstatic.com/images?q=tbn:ANd9GcTEWPXuTZ7CYx9FJrmNpQHUQLtkjNK7ZCz7JqriBF_Q5njeKH_Xlg">
            <a:extLst>
              <a:ext uri="{FF2B5EF4-FFF2-40B4-BE49-F238E27FC236}">
                <a16:creationId xmlns:a16="http://schemas.microsoft.com/office/drawing/2014/main" id="{DBA55ED5-8BD0-254E-AC6C-694FEF7B91F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240749" y="2373265"/>
            <a:ext cx="221753" cy="154264"/>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8" descr="https://encrypted-tbn3.gstatic.com/images?q=tbn:ANd9GcSZqcKdvZC38Wn7dQaL23yfyU9ppmmEtB_3YjSReAqa8LGWKLYI">
            <a:extLst>
              <a:ext uri="{FF2B5EF4-FFF2-40B4-BE49-F238E27FC236}">
                <a16:creationId xmlns:a16="http://schemas.microsoft.com/office/drawing/2014/main" id="{96D5499F-66AB-8E49-BF75-37E78C40D67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080719" y="2103314"/>
            <a:ext cx="547811" cy="232014"/>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30" descr="https://encrypted-tbn2.gstatic.com/images?q=tbn:ANd9GcTyO0KTTMClCmF_bNoYru5Pl68mCLJ5s3wJblc4qe2yoIIvsdcgcg">
            <a:extLst>
              <a:ext uri="{FF2B5EF4-FFF2-40B4-BE49-F238E27FC236}">
                <a16:creationId xmlns:a16="http://schemas.microsoft.com/office/drawing/2014/main" id="{C234F1DF-7C6B-1F4B-A479-EE18B02734D0}"/>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40428" b="36786"/>
          <a:stretch/>
        </p:blipFill>
        <p:spPr bwMode="auto">
          <a:xfrm>
            <a:off x="4111167" y="3007738"/>
            <a:ext cx="530064" cy="120778"/>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32" descr="https://encrypted-tbn3.gstatic.com/images?q=tbn:ANd9GcSHQgd6PRHWVslbzuRHmKqoVf-dt1YzyKF9-vsPo79hjrpoDEKY">
            <a:extLst>
              <a:ext uri="{FF2B5EF4-FFF2-40B4-BE49-F238E27FC236}">
                <a16:creationId xmlns:a16="http://schemas.microsoft.com/office/drawing/2014/main" id="{0D97A4E2-21C5-B646-A005-78BFAA88FE21}"/>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171630" y="2780361"/>
            <a:ext cx="339030" cy="171100"/>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34" descr="https://encrypted-tbn0.gstatic.com/images?q=tbn:ANd9GcQoPGseGtJn8t5aUkaBANIdTq7b2cqMD4x6870RvVr8SIlJu4b9pA">
            <a:extLst>
              <a:ext uri="{FF2B5EF4-FFF2-40B4-BE49-F238E27FC236}">
                <a16:creationId xmlns:a16="http://schemas.microsoft.com/office/drawing/2014/main" id="{F49EC1CC-48F1-7C4F-9F45-D2DF700438DA}"/>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067961" y="2567100"/>
            <a:ext cx="507410" cy="207577"/>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36" descr="https://encrypted-tbn3.gstatic.com/images?q=tbn:ANd9GcRnjGFnV6JStE0YkalPRqkxOmvhDqkC7jwoXm-k9Tt3aB-lRgMS">
            <a:extLst>
              <a:ext uri="{FF2B5EF4-FFF2-40B4-BE49-F238E27FC236}">
                <a16:creationId xmlns:a16="http://schemas.microsoft.com/office/drawing/2014/main" id="{E005F2DE-9FB0-3C41-ADE1-866189D7CDB4}"/>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730002" y="2985127"/>
            <a:ext cx="519743" cy="170230"/>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53" descr="https://encrypted-tbn0.gstatic.com/images?q=tbn:ANd9GcTnZ-YmCK6ZkuA-LqpMOG6t_GGnKBgTQiPQtAILkjGxBZPN4ptoHQ">
            <a:extLst>
              <a:ext uri="{FF2B5EF4-FFF2-40B4-BE49-F238E27FC236}">
                <a16:creationId xmlns:a16="http://schemas.microsoft.com/office/drawing/2014/main" id="{29561C0F-2F8A-3041-9853-24E8AE7618C3}"/>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573522" y="2979676"/>
            <a:ext cx="432441" cy="149913"/>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40" descr="https://encrypted-tbn2.gstatic.com/images?q=tbn:ANd9GcTflhPOP2sslRUT3zdeUOYCxDu5Xqz1DlH0L522igIGj8J4sNTw">
            <a:extLst>
              <a:ext uri="{FF2B5EF4-FFF2-40B4-BE49-F238E27FC236}">
                <a16:creationId xmlns:a16="http://schemas.microsoft.com/office/drawing/2014/main" id="{FC86AB31-55DA-5F42-A6C2-32F4FF720879}"/>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730002" y="3523910"/>
            <a:ext cx="541491" cy="114929"/>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42" descr="https://encrypted-tbn0.gstatic.com/images?q=tbn:ANd9GcS3epiBz0lNUfS1g3QsehHWwqiL0y_mro_FHFTb5qJpXdM3nFh5">
            <a:extLst>
              <a:ext uri="{FF2B5EF4-FFF2-40B4-BE49-F238E27FC236}">
                <a16:creationId xmlns:a16="http://schemas.microsoft.com/office/drawing/2014/main" id="{407D986A-E680-2B48-9E0B-206A376F1BF8}"/>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691096" y="3370160"/>
            <a:ext cx="633238" cy="117495"/>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44" descr="https://encrypted-tbn2.gstatic.com/images?q=tbn:ANd9GcTuzeazmiCNID9QibKULLalnCvJPCzECB8qvxuv9RP6pNznx1AxqQ">
            <a:extLst>
              <a:ext uri="{FF2B5EF4-FFF2-40B4-BE49-F238E27FC236}">
                <a16:creationId xmlns:a16="http://schemas.microsoft.com/office/drawing/2014/main" id="{5F29894E-56F6-2141-85C3-9D7E8C940015}"/>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730678" y="3188193"/>
            <a:ext cx="546769" cy="133977"/>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57" descr="https://encrypted-tbn1.gstatic.com/images?q=tbn:ANd9GcQ1R1ujWSRANrm-9GxADw49qiS5oa1_p7D3yOvbhj7G24SzF9cr_w">
            <a:extLst>
              <a:ext uri="{FF2B5EF4-FFF2-40B4-BE49-F238E27FC236}">
                <a16:creationId xmlns:a16="http://schemas.microsoft.com/office/drawing/2014/main" id="{023C29CE-1830-B243-A676-767326DE997E}"/>
              </a:ext>
            </a:extLst>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b="20796"/>
          <a:stretch/>
        </p:blipFill>
        <p:spPr bwMode="auto">
          <a:xfrm>
            <a:off x="5437926" y="2632192"/>
            <a:ext cx="371905" cy="198831"/>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48" descr="https://encrypted-tbn3.gstatic.com/images?q=tbn:ANd9GcQikqcL-aw0qzNdvLjo6GCM2CoFyu2W6xjLxtjdtBR2xRZVNaF5Aw">
            <a:extLst>
              <a:ext uri="{FF2B5EF4-FFF2-40B4-BE49-F238E27FC236}">
                <a16:creationId xmlns:a16="http://schemas.microsoft.com/office/drawing/2014/main" id="{2D0558C1-9DAA-6341-9C4A-F453EFBE5CE1}"/>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707437" y="2507067"/>
            <a:ext cx="516027" cy="135487"/>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50" descr="https://encrypted-tbn1.gstatic.com/images?q=tbn:ANd9GcSalehq0RJJZIV7Iewl8xH9SVy7XEMEncehOYvdeynzh70RAYgL-A">
            <a:extLst>
              <a:ext uri="{FF2B5EF4-FFF2-40B4-BE49-F238E27FC236}">
                <a16:creationId xmlns:a16="http://schemas.microsoft.com/office/drawing/2014/main" id="{0B237C43-B31C-FA49-ACA2-8744C00F4743}"/>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646954" y="2328555"/>
            <a:ext cx="636993" cy="220053"/>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52" descr="https://encrypted-tbn2.gstatic.com/images?q=tbn:ANd9GcQliR4DcpY-n9E4DEiigV9R-8v1cOxUMixnUgYY4TwB3yFsT5RDVw">
            <a:extLst>
              <a:ext uri="{FF2B5EF4-FFF2-40B4-BE49-F238E27FC236}">
                <a16:creationId xmlns:a16="http://schemas.microsoft.com/office/drawing/2014/main" id="{53FF9344-6FDB-1141-9117-D0F1A3244055}"/>
              </a:ext>
            </a:extLst>
          </p:cNvPr>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t="33918" b="32164"/>
          <a:stretch/>
        </p:blipFill>
        <p:spPr bwMode="auto">
          <a:xfrm>
            <a:off x="4658740" y="2155069"/>
            <a:ext cx="610996" cy="149580"/>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56" descr="https://encrypted-tbn3.gstatic.com/images?q=tbn:ANd9GcQhn81m7t_YF0mCpJZSFqovbBCOGnJWV1Klt7FW51rA1v-G8qHtIg">
            <a:extLst>
              <a:ext uri="{FF2B5EF4-FFF2-40B4-BE49-F238E27FC236}">
                <a16:creationId xmlns:a16="http://schemas.microsoft.com/office/drawing/2014/main" id="{4C7BB1EB-1289-0344-B1A7-B3AE130EDD8E}"/>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5329297" y="2490804"/>
            <a:ext cx="644792" cy="112869"/>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58" descr="https://encrypted-tbn2.gstatic.com/images?q=tbn:ANd9GcQlrPnqUETqFfwa9WapbjPsa18hIknCQuj0a1WNaFZA-jH480Yz">
            <a:extLst>
              <a:ext uri="{FF2B5EF4-FFF2-40B4-BE49-F238E27FC236}">
                <a16:creationId xmlns:a16="http://schemas.microsoft.com/office/drawing/2014/main" id="{9555E177-BE27-CA41-8A15-402334EF5058}"/>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375425" y="2311669"/>
            <a:ext cx="541491" cy="121836"/>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64" descr="https://encrypted-tbn0.gstatic.com/images?q=tbn:ANd9GcStw5SnOcpNgN-TcSkxbbXqLavsF16QyqCyjBAT8RlSAfc1HYxZdg">
            <a:extLst>
              <a:ext uri="{FF2B5EF4-FFF2-40B4-BE49-F238E27FC236}">
                <a16:creationId xmlns:a16="http://schemas.microsoft.com/office/drawing/2014/main" id="{042080C5-F6F3-A240-85EC-768B23766742}"/>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023189" y="3412505"/>
            <a:ext cx="498033" cy="126288"/>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4" descr="https://encrypted-tbn0.gstatic.com/images?q=tbn:ANd9GcTlC26VfdRaAKwIAu_xOkaoAGebmQkiTpoSt1bbCJvrUBthjOUY">
            <a:extLst>
              <a:ext uri="{FF2B5EF4-FFF2-40B4-BE49-F238E27FC236}">
                <a16:creationId xmlns:a16="http://schemas.microsoft.com/office/drawing/2014/main" id="{D06B22DB-3E86-4B45-A744-31ED30465319}"/>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t="37914" b="34483"/>
          <a:stretch/>
        </p:blipFill>
        <p:spPr bwMode="auto">
          <a:xfrm>
            <a:off x="3040239" y="3308660"/>
            <a:ext cx="432452" cy="92312"/>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68" descr="https://encrypted-tbn2.gstatic.com/images?q=tbn:ANd9GcSiYc3dlHiUthMMaQfzVRbv3gQE7NB7XZnF1xwnQKNooVvT4j7z6A">
            <a:extLst>
              <a:ext uri="{FF2B5EF4-FFF2-40B4-BE49-F238E27FC236}">
                <a16:creationId xmlns:a16="http://schemas.microsoft.com/office/drawing/2014/main" id="{3577818F-C4DD-E241-89B9-B7C644E5541D}"/>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866975" y="3152806"/>
            <a:ext cx="787051" cy="96592"/>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76" descr="https://encrypted-tbn1.gstatic.com/images?q=tbn:ANd9GcQz5M8AeNj3myYbPNt_DD8x4xMk-3ScOiE8RqU2cCOK_yye2AS0">
            <a:extLst>
              <a:ext uri="{FF2B5EF4-FFF2-40B4-BE49-F238E27FC236}">
                <a16:creationId xmlns:a16="http://schemas.microsoft.com/office/drawing/2014/main" id="{4B85A5BD-D24F-0340-854E-297975C9FE77}"/>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6005263" y="2191157"/>
            <a:ext cx="447747" cy="191450"/>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78" descr="https://encrypted-tbn2.gstatic.com/images?q=tbn:ANd9GcRI4faV4AEBxWy4UoQdNDqNE_RR7yyESJ-CyDzpj1ceCcnWjzrX">
            <a:extLst>
              <a:ext uri="{FF2B5EF4-FFF2-40B4-BE49-F238E27FC236}">
                <a16:creationId xmlns:a16="http://schemas.microsoft.com/office/drawing/2014/main" id="{815BA509-A13C-AB40-9692-48A1D9F7178E}"/>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3584154" y="3406320"/>
            <a:ext cx="565071" cy="184513"/>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80" descr="https://encrypted-tbn1.gstatic.com/images?q=tbn:ANd9GcS62tyyBDQLOwyxnNkoSaR9kXwl2qDJzl9jj4xZL9amW2Zq3Oz1">
            <a:extLst>
              <a:ext uri="{FF2B5EF4-FFF2-40B4-BE49-F238E27FC236}">
                <a16:creationId xmlns:a16="http://schemas.microsoft.com/office/drawing/2014/main" id="{2D87D40C-E378-7D4B-B712-079A9BC029DA}"/>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678610" y="3205204"/>
            <a:ext cx="360897" cy="171050"/>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82" descr="https://encrypted-tbn2.gstatic.com/images?q=tbn:ANd9GcT8jkuSRkJWGwYnmla6slg59qiGTArR-vjS9rqxqQ4cPqY1s0TJwQ">
            <a:extLst>
              <a:ext uri="{FF2B5EF4-FFF2-40B4-BE49-F238E27FC236}">
                <a16:creationId xmlns:a16="http://schemas.microsoft.com/office/drawing/2014/main" id="{EB2F6760-C71F-7543-B746-2930DA7775BC}"/>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6012068" y="2446781"/>
            <a:ext cx="449399" cy="177838"/>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16" descr="https://encrypted-tbn3.gstatic.com/images?q=tbn:ANd9GcTUzdoCwW6fsq1o7eSbBEOcBigpkqPY9BFbJJUvzhzyK2YnLgLe1g">
            <a:extLst>
              <a:ext uri="{FF2B5EF4-FFF2-40B4-BE49-F238E27FC236}">
                <a16:creationId xmlns:a16="http://schemas.microsoft.com/office/drawing/2014/main" id="{CEF79D55-4BC1-504A-B0F2-D92E40097E3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180166" y="3475572"/>
            <a:ext cx="400340" cy="160136"/>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86" descr="https://encrypted-tbn1.gstatic.com/images?q=tbn:ANd9GcRcrNvLIJr-xYflN7-x0dswdO1iie_Qzmf-Hqh3fzZ4mynPZyt6pQ">
            <a:extLst>
              <a:ext uri="{FF2B5EF4-FFF2-40B4-BE49-F238E27FC236}">
                <a16:creationId xmlns:a16="http://schemas.microsoft.com/office/drawing/2014/main" id="{E6B8E54F-42A6-214F-9040-FA751B792CC4}"/>
              </a:ext>
            </a:extLst>
          </p:cNvPr>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l="20869" t="26416" r="18786" b="24283"/>
          <a:stretch/>
        </p:blipFill>
        <p:spPr bwMode="auto">
          <a:xfrm>
            <a:off x="4109303" y="3195839"/>
            <a:ext cx="501056" cy="244475"/>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88" descr="https://encrypted-tbn3.gstatic.com/images?q=tbn:ANd9GcQsYIfn-w-xm7IjrXrqBKeGghttNIa-PSeQc2qZCY7VJHIRN_c7">
            <a:extLst>
              <a:ext uri="{FF2B5EF4-FFF2-40B4-BE49-F238E27FC236}">
                <a16:creationId xmlns:a16="http://schemas.microsoft.com/office/drawing/2014/main" id="{7AC86667-B21C-4742-B23B-53143F22117A}"/>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5467802" y="3465393"/>
            <a:ext cx="422886" cy="140196"/>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94" descr="https://encrypted-tbn3.gstatic.com/images?q=tbn:ANd9GcSytPeN4QDtnd6r1eX1rqfxFEcJInhkS4DU0OMqx8UtVv3wcTWy">
            <a:extLst>
              <a:ext uri="{FF2B5EF4-FFF2-40B4-BE49-F238E27FC236}">
                <a16:creationId xmlns:a16="http://schemas.microsoft.com/office/drawing/2014/main" id="{41C95CBA-64E4-DE49-A58D-4ABAD424454B}"/>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5962352" y="3378930"/>
            <a:ext cx="461281" cy="239290"/>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98" descr="https://encrypted-tbn1.gstatic.com/images?q=tbn:ANd9GcSR3rIc8AJtNupR7AsY907jalFw0qNxvKP-bBoRLmkmElVYH0ItOQ">
            <a:extLst>
              <a:ext uri="{FF2B5EF4-FFF2-40B4-BE49-F238E27FC236}">
                <a16:creationId xmlns:a16="http://schemas.microsoft.com/office/drawing/2014/main" id="{3D6096AE-8A2D-044D-82A1-F475C31F5472}"/>
              </a:ext>
            </a:extLst>
          </p:cNvPr>
          <p:cNvPicPr>
            <a:picLocks noChangeAspect="1" noChangeArrowheads="1"/>
          </p:cNvPicPr>
          <p:nvPr/>
        </p:nvPicPr>
        <p:blipFill rotWithShape="1">
          <a:blip r:embed="rId52" cstate="print">
            <a:extLst>
              <a:ext uri="{28A0092B-C50C-407E-A947-70E740481C1C}">
                <a14:useLocalDpi xmlns:a14="http://schemas.microsoft.com/office/drawing/2010/main" val="0"/>
              </a:ext>
            </a:extLst>
          </a:blip>
          <a:srcRect t="24120" b="16959"/>
          <a:stretch/>
        </p:blipFill>
        <p:spPr bwMode="auto">
          <a:xfrm>
            <a:off x="5388598" y="2146087"/>
            <a:ext cx="510293" cy="122902"/>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4" descr="https://encrypted-tbn0.gstatic.com/images?q=tbn:ANd9GcQP1IdefHMcUocfRGBUqfIJiTEu8a7aDIXv3r1WjVQJ1TvIC72P">
            <a:extLst>
              <a:ext uri="{FF2B5EF4-FFF2-40B4-BE49-F238E27FC236}">
                <a16:creationId xmlns:a16="http://schemas.microsoft.com/office/drawing/2014/main" id="{E7E38BDD-6FA8-4B41-8583-639C0BF2B4FB}"/>
              </a:ext>
            </a:extLst>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6012068" y="2952308"/>
            <a:ext cx="601276" cy="115819"/>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6" descr="https://encrypted-tbn1.gstatic.com/images?q=tbn:ANd9GcQzYDmh9sc-Xz3NW67I8fDfyE6pqrHllsxqDFprsDtKwbn1Tty4">
            <a:extLst>
              <a:ext uri="{FF2B5EF4-FFF2-40B4-BE49-F238E27FC236}">
                <a16:creationId xmlns:a16="http://schemas.microsoft.com/office/drawing/2014/main" id="{76F3CB6F-A4A4-C74E-8CB5-2E8052F2CE8C}"/>
              </a:ext>
            </a:extLst>
          </p:cNvPr>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5817388" y="3177545"/>
            <a:ext cx="597745" cy="131656"/>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8" descr="https://encrypted-tbn2.gstatic.com/images?q=tbn:ANd9GcSCG1gDn2byvhIL8rqt4wfusb7jJkBXC5d3fS27ZRp6KDG_MwSW">
            <a:extLst>
              <a:ext uri="{FF2B5EF4-FFF2-40B4-BE49-F238E27FC236}">
                <a16:creationId xmlns:a16="http://schemas.microsoft.com/office/drawing/2014/main" id="{55C9050E-4769-1B4A-9369-4E034C5BDF8B}"/>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375425" y="2882436"/>
            <a:ext cx="249930" cy="249930"/>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10" descr="https://encrypted-tbn0.gstatic.com/images?q=tbn:ANd9GcQyy1GF85SZ6D1CJX0GBnAxtwFCdd-JfYB4lHFwFon94Ky1UOe-lw">
            <a:extLst>
              <a:ext uri="{FF2B5EF4-FFF2-40B4-BE49-F238E27FC236}">
                <a16:creationId xmlns:a16="http://schemas.microsoft.com/office/drawing/2014/main" id="{0E66C1F5-9DB8-DD47-9F80-CF6E4AFAAC90}"/>
              </a:ext>
            </a:extLst>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5693287" y="2942281"/>
            <a:ext cx="279652" cy="170098"/>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12" descr="https://encrypted-tbn2.gstatic.com/images?q=tbn:ANd9GcR675Rf2Q3Lkdvz9Ot8gQyAm0DAmIqblLqPhrJTiqeQ4Cfto9dR">
            <a:extLst>
              <a:ext uri="{FF2B5EF4-FFF2-40B4-BE49-F238E27FC236}">
                <a16:creationId xmlns:a16="http://schemas.microsoft.com/office/drawing/2014/main" id="{FD84CB74-9703-5A4A-BA52-1907AF88D888}"/>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5547404" y="3284114"/>
            <a:ext cx="224673" cy="139297"/>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14" descr="https://encrypted-tbn3.gstatic.com/images?q=tbn:ANd9GcQ6NKzBgGF_SJ-KKSDmNjRLu35fdsn-Hu79vGYX3mvzBci1dsNJ_g">
            <a:extLst>
              <a:ext uri="{FF2B5EF4-FFF2-40B4-BE49-F238E27FC236}">
                <a16:creationId xmlns:a16="http://schemas.microsoft.com/office/drawing/2014/main" id="{76223A95-DC4D-1C4B-9C9B-05D4BC34153D}"/>
              </a:ext>
            </a:extLst>
          </p:cNvPr>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5962352" y="2670327"/>
            <a:ext cx="472993" cy="160696"/>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81">
            <a:extLst>
              <a:ext uri="{FF2B5EF4-FFF2-40B4-BE49-F238E27FC236}">
                <a16:creationId xmlns:a16="http://schemas.microsoft.com/office/drawing/2014/main" id="{BDAE61F2-F32C-0A4F-80F8-139E2E7165A8}"/>
              </a:ext>
            </a:extLst>
          </p:cNvPr>
          <p:cNvPicPr/>
          <p:nvPr/>
        </p:nvPicPr>
        <p:blipFill>
          <a:blip r:embed="rId59"/>
          <a:srcRect/>
          <a:stretch/>
        </p:blipFill>
        <p:spPr>
          <a:xfrm>
            <a:off x="4684005" y="2583278"/>
            <a:ext cx="633932" cy="489857"/>
          </a:xfrm>
          <a:prstGeom prst="rect">
            <a:avLst/>
          </a:prstGeom>
        </p:spPr>
      </p:pic>
      <p:cxnSp>
        <p:nvCxnSpPr>
          <p:cNvPr id="83" name="Straight Connector 82">
            <a:extLst>
              <a:ext uri="{FF2B5EF4-FFF2-40B4-BE49-F238E27FC236}">
                <a16:creationId xmlns:a16="http://schemas.microsoft.com/office/drawing/2014/main" id="{0344B26C-5BD1-B740-B633-83C383D63750}"/>
              </a:ext>
            </a:extLst>
          </p:cNvPr>
          <p:cNvCxnSpPr/>
          <p:nvPr/>
        </p:nvCxnSpPr>
        <p:spPr>
          <a:xfrm flipH="1" flipV="1">
            <a:off x="853960" y="5609643"/>
            <a:ext cx="7810705" cy="19181"/>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E870E83-8C43-F046-8D05-C1E75C9B164E}"/>
              </a:ext>
            </a:extLst>
          </p:cNvPr>
          <p:cNvCxnSpPr/>
          <p:nvPr/>
        </p:nvCxnSpPr>
        <p:spPr>
          <a:xfrm flipH="1" flipV="1">
            <a:off x="853960" y="4860169"/>
            <a:ext cx="7810705" cy="19181"/>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E57843C-6094-9545-A87F-F6C63D7209F6}"/>
              </a:ext>
            </a:extLst>
          </p:cNvPr>
          <p:cNvCxnSpPr>
            <a:cxnSpLocks/>
          </p:cNvCxnSpPr>
          <p:nvPr/>
        </p:nvCxnSpPr>
        <p:spPr>
          <a:xfrm flipH="1" flipV="1">
            <a:off x="853960" y="3838900"/>
            <a:ext cx="7810705" cy="19181"/>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DF615A74-BECE-3542-92C7-785DC348CA6F}"/>
              </a:ext>
            </a:extLst>
          </p:cNvPr>
          <p:cNvGrpSpPr/>
          <p:nvPr/>
        </p:nvGrpSpPr>
        <p:grpSpPr>
          <a:xfrm>
            <a:off x="3515544" y="3910220"/>
            <a:ext cx="2299160" cy="508281"/>
            <a:chOff x="2919703" y="4017616"/>
            <a:chExt cx="2446800" cy="540920"/>
          </a:xfrm>
        </p:grpSpPr>
        <p:pic>
          <p:nvPicPr>
            <p:cNvPr id="89" name="Picture 2">
              <a:extLst>
                <a:ext uri="{FF2B5EF4-FFF2-40B4-BE49-F238E27FC236}">
                  <a16:creationId xmlns:a16="http://schemas.microsoft.com/office/drawing/2014/main" id="{BEB4D247-0A44-F44F-9862-DA682EA9DA67}"/>
                </a:ext>
              </a:extLst>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3419610" y="4404070"/>
              <a:ext cx="663848" cy="132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0" name="Picture 3">
              <a:extLst>
                <a:ext uri="{FF2B5EF4-FFF2-40B4-BE49-F238E27FC236}">
                  <a16:creationId xmlns:a16="http://schemas.microsoft.com/office/drawing/2014/main" id="{FEDFE868-9A0E-7D47-B26D-81405B6D0C15}"/>
                </a:ext>
              </a:extLst>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4276686" y="4268062"/>
              <a:ext cx="382014" cy="2723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1" name="TextBox 90">
              <a:extLst>
                <a:ext uri="{FF2B5EF4-FFF2-40B4-BE49-F238E27FC236}">
                  <a16:creationId xmlns:a16="http://schemas.microsoft.com/office/drawing/2014/main" id="{9F3BAF63-09BA-AA47-83A9-2D402FE4ECE2}"/>
                </a:ext>
              </a:extLst>
            </p:cNvPr>
            <p:cNvSpPr txBox="1"/>
            <p:nvPr/>
          </p:nvSpPr>
          <p:spPr>
            <a:xfrm>
              <a:off x="4703531" y="4018096"/>
              <a:ext cx="662972" cy="540440"/>
            </a:xfrm>
            <a:prstGeom prst="rect">
              <a:avLst/>
            </a:prstGeom>
            <a:noFill/>
          </p:spPr>
          <p:txBody>
            <a:bodyPr wrap="square" rtlCol="0">
              <a:spAutoFit/>
            </a:bodyPr>
            <a:lstStyle/>
            <a:p>
              <a:pPr algn="ctr"/>
              <a:r>
                <a:rPr lang="en-US" sz="900" b="1" dirty="0">
                  <a:solidFill>
                    <a:srgbClr val="5DA99A"/>
                  </a:solidFill>
                  <a:latin typeface="Raleway" panose="020B0503030101060003" pitchFamily="34" charset="77"/>
                </a:rPr>
                <a:t>High Net </a:t>
              </a:r>
            </a:p>
            <a:p>
              <a:pPr algn="ctr"/>
              <a:r>
                <a:rPr lang="en-US" sz="900" b="1" dirty="0">
                  <a:solidFill>
                    <a:srgbClr val="5DA99A"/>
                  </a:solidFill>
                  <a:latin typeface="Raleway" panose="020B0503030101060003" pitchFamily="34" charset="77"/>
                </a:rPr>
                <a:t>Worth</a:t>
              </a:r>
            </a:p>
          </p:txBody>
        </p:sp>
        <p:pic>
          <p:nvPicPr>
            <p:cNvPr id="92" name="Picture 3">
              <a:extLst>
                <a:ext uri="{FF2B5EF4-FFF2-40B4-BE49-F238E27FC236}">
                  <a16:creationId xmlns:a16="http://schemas.microsoft.com/office/drawing/2014/main" id="{46AEF398-CF1E-214E-9ED1-7FA806EA0E28}"/>
                </a:ext>
              </a:extLst>
            </p:cNvPr>
            <p:cNvPicPr>
              <a:picLocks noChangeAspect="1" noChangeArrowheads="1"/>
            </p:cNvPicPr>
            <p:nvPr/>
          </p:nvPicPr>
          <p:blipFill rotWithShape="1">
            <a:blip r:embed="rId62">
              <a:extLst>
                <a:ext uri="{28A0092B-C50C-407E-A947-70E740481C1C}">
                  <a14:useLocalDpi xmlns:a14="http://schemas.microsoft.com/office/drawing/2010/main" val="0"/>
                </a:ext>
              </a:extLst>
            </a:blip>
            <a:srcRect t="30583" b="27658"/>
            <a:stretch/>
          </p:blipFill>
          <p:spPr bwMode="auto">
            <a:xfrm>
              <a:off x="4238393" y="4017616"/>
              <a:ext cx="571500" cy="2386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3" name="Picture 4">
              <a:extLst>
                <a:ext uri="{FF2B5EF4-FFF2-40B4-BE49-F238E27FC236}">
                  <a16:creationId xmlns:a16="http://schemas.microsoft.com/office/drawing/2014/main" id="{AB9FCC27-8F76-014E-8F49-C8B86EAD7304}"/>
                </a:ext>
              </a:extLst>
            </p:cNvPr>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3417193" y="4048072"/>
              <a:ext cx="699101" cy="2752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4" name="Picture 7">
              <a:extLst>
                <a:ext uri="{FF2B5EF4-FFF2-40B4-BE49-F238E27FC236}">
                  <a16:creationId xmlns:a16="http://schemas.microsoft.com/office/drawing/2014/main" id="{8024491A-AD63-D449-A7BB-1E133EF2E108}"/>
                </a:ext>
              </a:extLst>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2919703" y="4053233"/>
              <a:ext cx="457809" cy="4578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95" name="Picture 2" descr="https://tse1.mm.bing.net/th?&amp;id=HN.608002906638124771&amp;w=300&amp;h=300&amp;c=0&amp;pid=1.9&amp;rs=0&amp;p=0">
            <a:extLst>
              <a:ext uri="{FF2B5EF4-FFF2-40B4-BE49-F238E27FC236}">
                <a16:creationId xmlns:a16="http://schemas.microsoft.com/office/drawing/2014/main" id="{E158DBE4-C206-1540-8430-CEFDDCD1D5F8}"/>
              </a:ext>
            </a:extLst>
          </p:cNvP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3893949" y="4491201"/>
            <a:ext cx="846908" cy="28230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6" name="Straight Connector 95">
            <a:extLst>
              <a:ext uri="{FF2B5EF4-FFF2-40B4-BE49-F238E27FC236}">
                <a16:creationId xmlns:a16="http://schemas.microsoft.com/office/drawing/2014/main" id="{FD11786A-0A6A-264D-A7A7-A805D2991503}"/>
              </a:ext>
            </a:extLst>
          </p:cNvPr>
          <p:cNvCxnSpPr>
            <a:cxnSpLocks/>
          </p:cNvCxnSpPr>
          <p:nvPr/>
        </p:nvCxnSpPr>
        <p:spPr>
          <a:xfrm flipH="1">
            <a:off x="2471668" y="4404222"/>
            <a:ext cx="4888137" cy="20502"/>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D5032D19-5097-A544-ACEB-E7E438BBAF3D}"/>
              </a:ext>
            </a:extLst>
          </p:cNvPr>
          <p:cNvSpPr txBox="1"/>
          <p:nvPr/>
        </p:nvSpPr>
        <p:spPr>
          <a:xfrm>
            <a:off x="542345" y="4374999"/>
            <a:ext cx="1859938" cy="523220"/>
          </a:xfrm>
          <a:prstGeom prst="rect">
            <a:avLst/>
          </a:prstGeom>
          <a:noFill/>
        </p:spPr>
        <p:txBody>
          <a:bodyPr wrap="square" rtlCol="0">
            <a:spAutoFit/>
          </a:bodyPr>
          <a:lstStyle/>
          <a:p>
            <a:pPr algn="ctr"/>
            <a:r>
              <a:rPr lang="en-US" sz="1400" b="1" dirty="0">
                <a:solidFill>
                  <a:srgbClr val="183B68"/>
                </a:solidFill>
                <a:latin typeface="Raleway" panose="020B0503030101060003" pitchFamily="34" charset="77"/>
                <a:cs typeface="Arial" panose="020B0604020202020204" pitchFamily="34" charset="0"/>
              </a:rPr>
              <a:t>VENTURE PHILANTHROPY</a:t>
            </a:r>
          </a:p>
        </p:txBody>
      </p:sp>
      <p:pic>
        <p:nvPicPr>
          <p:cNvPr id="98" name="Picture 4" descr="Cystic Fibrosis Foundation - Click here for homepage">
            <a:extLst>
              <a:ext uri="{FF2B5EF4-FFF2-40B4-BE49-F238E27FC236}">
                <a16:creationId xmlns:a16="http://schemas.microsoft.com/office/drawing/2014/main" id="{4EF61D0D-910E-0C4A-84AC-1EE843676CBC}"/>
              </a:ext>
            </a:extLst>
          </p:cNvPr>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4863794" y="4490134"/>
            <a:ext cx="537650" cy="325166"/>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7">
            <a:extLst>
              <a:ext uri="{FF2B5EF4-FFF2-40B4-BE49-F238E27FC236}">
                <a16:creationId xmlns:a16="http://schemas.microsoft.com/office/drawing/2014/main" id="{FE8169E3-A354-9247-AAB3-B51ADB8B97A6}"/>
              </a:ext>
            </a:extLst>
          </p:cNvPr>
          <p:cNvPicPr>
            <a:picLocks noChangeAspect="1"/>
          </p:cNvPicPr>
          <p:nvPr/>
        </p:nvPicPr>
        <p:blipFill>
          <a:blip r:embed="rId67"/>
          <a:stretch>
            <a:fillRect/>
          </a:stretch>
        </p:blipFill>
        <p:spPr>
          <a:xfrm>
            <a:off x="5788509" y="3951247"/>
            <a:ext cx="1055569" cy="216167"/>
          </a:xfrm>
          <a:prstGeom prst="rect">
            <a:avLst/>
          </a:prstGeom>
        </p:spPr>
      </p:pic>
      <p:pic>
        <p:nvPicPr>
          <p:cNvPr id="34" name="Picture 33">
            <a:extLst>
              <a:ext uri="{FF2B5EF4-FFF2-40B4-BE49-F238E27FC236}">
                <a16:creationId xmlns:a16="http://schemas.microsoft.com/office/drawing/2014/main" id="{46CCF4CC-9A48-F34E-99B0-C55D301BE578}"/>
              </a:ext>
            </a:extLst>
          </p:cNvPr>
          <p:cNvPicPr>
            <a:picLocks noChangeAspect="1"/>
          </p:cNvPicPr>
          <p:nvPr/>
        </p:nvPicPr>
        <p:blipFill>
          <a:blip r:embed="rId68"/>
          <a:stretch>
            <a:fillRect/>
          </a:stretch>
        </p:blipFill>
        <p:spPr>
          <a:xfrm>
            <a:off x="3154910" y="3915910"/>
            <a:ext cx="364354" cy="457143"/>
          </a:xfrm>
          <a:prstGeom prst="rect">
            <a:avLst/>
          </a:prstGeom>
        </p:spPr>
      </p:pic>
      <p:pic>
        <p:nvPicPr>
          <p:cNvPr id="35" name="Picture 34">
            <a:extLst>
              <a:ext uri="{FF2B5EF4-FFF2-40B4-BE49-F238E27FC236}">
                <a16:creationId xmlns:a16="http://schemas.microsoft.com/office/drawing/2014/main" id="{F9F1761F-7947-FD47-81C7-98175169CEB0}"/>
              </a:ext>
            </a:extLst>
          </p:cNvPr>
          <p:cNvPicPr>
            <a:picLocks noChangeAspect="1"/>
          </p:cNvPicPr>
          <p:nvPr/>
        </p:nvPicPr>
        <p:blipFill>
          <a:blip r:embed="rId69"/>
          <a:stretch>
            <a:fillRect/>
          </a:stretch>
        </p:blipFill>
        <p:spPr>
          <a:xfrm>
            <a:off x="2575503" y="3911529"/>
            <a:ext cx="446549" cy="446549"/>
          </a:xfrm>
          <a:prstGeom prst="rect">
            <a:avLst/>
          </a:prstGeom>
        </p:spPr>
      </p:pic>
      <p:sp>
        <p:nvSpPr>
          <p:cNvPr id="99" name="TextBox 98">
            <a:extLst>
              <a:ext uri="{FF2B5EF4-FFF2-40B4-BE49-F238E27FC236}">
                <a16:creationId xmlns:a16="http://schemas.microsoft.com/office/drawing/2014/main" id="{35EFE71E-8CEA-C04A-BB41-003FFB6010F4}"/>
              </a:ext>
            </a:extLst>
          </p:cNvPr>
          <p:cNvSpPr txBox="1"/>
          <p:nvPr/>
        </p:nvSpPr>
        <p:spPr>
          <a:xfrm>
            <a:off x="5648345" y="4164361"/>
            <a:ext cx="1753452" cy="230723"/>
          </a:xfrm>
          <a:prstGeom prst="rect">
            <a:avLst/>
          </a:prstGeom>
          <a:noFill/>
        </p:spPr>
        <p:txBody>
          <a:bodyPr wrap="square" rtlCol="0">
            <a:spAutoFit/>
          </a:bodyPr>
          <a:lstStyle/>
          <a:p>
            <a:pPr algn="ctr"/>
            <a:r>
              <a:rPr lang="en-US" sz="900" b="1" dirty="0">
                <a:solidFill>
                  <a:srgbClr val="5DA99A"/>
                </a:solidFill>
                <a:latin typeface="Raleway" panose="020B0503030101060003" pitchFamily="34" charset="77"/>
              </a:rPr>
              <a:t>University Angel Network</a:t>
            </a:r>
          </a:p>
        </p:txBody>
      </p:sp>
    </p:spTree>
    <p:extLst>
      <p:ext uri="{BB962C8B-B14F-4D97-AF65-F5344CB8AC3E}">
        <p14:creationId xmlns:p14="http://schemas.microsoft.com/office/powerpoint/2010/main" val="2840613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VC By the Numbers</a:t>
            </a:r>
          </a:p>
        </p:txBody>
      </p:sp>
      <p:sp>
        <p:nvSpPr>
          <p:cNvPr id="4" name="TextBox 3"/>
          <p:cNvSpPr txBox="1"/>
          <p:nvPr/>
        </p:nvSpPr>
        <p:spPr>
          <a:xfrm>
            <a:off x="457200" y="1380944"/>
            <a:ext cx="6781800" cy="1200329"/>
          </a:xfrm>
          <a:prstGeom prst="rect">
            <a:avLst/>
          </a:prstGeom>
          <a:noFill/>
        </p:spPr>
        <p:txBody>
          <a:bodyPr wrap="square" rtlCol="0">
            <a:spAutoFit/>
          </a:bodyPr>
          <a:lstStyle/>
          <a:p>
            <a:r>
              <a:rPr lang="en-US" sz="2400" b="1" dirty="0">
                <a:solidFill>
                  <a:srgbClr val="006DB4"/>
                </a:solidFill>
                <a:latin typeface="Raleway" panose="020B0503030101060003" pitchFamily="34" charset="0"/>
              </a:rPr>
              <a:t>The majority </a:t>
            </a:r>
            <a:r>
              <a:rPr lang="en-US" sz="2400" dirty="0">
                <a:solidFill>
                  <a:schemeClr val="tx1">
                    <a:lumMod val="50000"/>
                    <a:lumOff val="50000"/>
                  </a:schemeClr>
                </a:solidFill>
                <a:latin typeface="Raleway" panose="020B0503030101060003" pitchFamily="34" charset="0"/>
              </a:rPr>
              <a:t>of startups, and most academic startups, do not require and will not get venture capital</a:t>
            </a:r>
          </a:p>
        </p:txBody>
      </p:sp>
      <p:sp>
        <p:nvSpPr>
          <p:cNvPr id="5" name="TextBox 4"/>
          <p:cNvSpPr txBox="1"/>
          <p:nvPr/>
        </p:nvSpPr>
        <p:spPr>
          <a:xfrm>
            <a:off x="1981200" y="3208318"/>
            <a:ext cx="6921260" cy="830997"/>
          </a:xfrm>
          <a:prstGeom prst="rect">
            <a:avLst/>
          </a:prstGeom>
          <a:noFill/>
        </p:spPr>
        <p:txBody>
          <a:bodyPr wrap="square" rtlCol="0">
            <a:spAutoFit/>
          </a:bodyPr>
          <a:lstStyle/>
          <a:p>
            <a:pPr algn="r"/>
            <a:r>
              <a:rPr lang="en-US" sz="2400" dirty="0">
                <a:solidFill>
                  <a:srgbClr val="7F7F7F"/>
                </a:solidFill>
                <a:latin typeface="Raleway" panose="020B0503030101060003" pitchFamily="34" charset="0"/>
              </a:rPr>
              <a:t>VCs look at </a:t>
            </a:r>
            <a:r>
              <a:rPr lang="en-US" sz="2400" b="1" dirty="0">
                <a:solidFill>
                  <a:srgbClr val="006DB4"/>
                </a:solidFill>
                <a:latin typeface="Raleway" panose="020B0503030101060003" pitchFamily="34" charset="0"/>
              </a:rPr>
              <a:t>100s</a:t>
            </a:r>
            <a:r>
              <a:rPr lang="en-US" sz="2400" b="1" dirty="0">
                <a:latin typeface="Raleway" panose="020B0503030101060003" pitchFamily="34" charset="0"/>
              </a:rPr>
              <a:t> </a:t>
            </a:r>
            <a:r>
              <a:rPr lang="en-US" sz="2400" dirty="0">
                <a:solidFill>
                  <a:srgbClr val="7F7F7F"/>
                </a:solidFill>
                <a:latin typeface="Raleway" panose="020B0503030101060003" pitchFamily="34" charset="0"/>
              </a:rPr>
              <a:t>of businesses for one investment</a:t>
            </a:r>
          </a:p>
        </p:txBody>
      </p:sp>
      <p:sp>
        <p:nvSpPr>
          <p:cNvPr id="3" name="TextBox 2"/>
          <p:cNvSpPr txBox="1"/>
          <p:nvPr/>
        </p:nvSpPr>
        <p:spPr>
          <a:xfrm>
            <a:off x="457200" y="4543425"/>
            <a:ext cx="7848600" cy="1200329"/>
          </a:xfrm>
          <a:prstGeom prst="rect">
            <a:avLst/>
          </a:prstGeom>
          <a:noFill/>
        </p:spPr>
        <p:txBody>
          <a:bodyPr wrap="square" rtlCol="0">
            <a:spAutoFit/>
          </a:bodyPr>
          <a:lstStyle/>
          <a:p>
            <a:r>
              <a:rPr lang="en-US" sz="2400" dirty="0">
                <a:solidFill>
                  <a:srgbClr val="7F7F7F"/>
                </a:solidFill>
                <a:latin typeface="Raleway" panose="020B0503030101060003" pitchFamily="34" charset="0"/>
              </a:rPr>
              <a:t>OUP tracks ~7,000 companies yet will only make ~40 investments out of our current fund – that’s an acceptance rate of </a:t>
            </a:r>
            <a:r>
              <a:rPr lang="en-US" sz="2400" b="1" dirty="0">
                <a:solidFill>
                  <a:srgbClr val="006DB4"/>
                </a:solidFill>
                <a:latin typeface="Raleway" panose="020B0503030101060003" pitchFamily="34" charset="0"/>
              </a:rPr>
              <a:t>&lt;1%</a:t>
            </a:r>
            <a:r>
              <a:rPr lang="en-US" sz="2400" dirty="0">
                <a:solidFill>
                  <a:srgbClr val="7F7F7F"/>
                </a:solidFill>
                <a:latin typeface="Raleway" panose="020B0503030101060003" pitchFamily="34" charset="0"/>
              </a:rPr>
              <a:t> </a:t>
            </a:r>
            <a:endParaRPr lang="en-US" sz="1600" dirty="0">
              <a:latin typeface="Raleway" panose="020B0503030101060003" pitchFamily="34" charset="0"/>
            </a:endParaRPr>
          </a:p>
        </p:txBody>
      </p:sp>
    </p:spTree>
    <p:extLst>
      <p:ext uri="{BB962C8B-B14F-4D97-AF65-F5344CB8AC3E}">
        <p14:creationId xmlns:p14="http://schemas.microsoft.com/office/powerpoint/2010/main" val="739492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7864-7203-4B47-89BF-6494916E422D}"/>
              </a:ext>
            </a:extLst>
          </p:cNvPr>
          <p:cNvSpPr>
            <a:spLocks noGrp="1"/>
          </p:cNvSpPr>
          <p:nvPr>
            <p:ph type="title"/>
          </p:nvPr>
        </p:nvSpPr>
        <p:spPr>
          <a:xfrm>
            <a:off x="461174" y="383933"/>
            <a:ext cx="8241392" cy="641913"/>
          </a:xfrm>
        </p:spPr>
        <p:txBody>
          <a:bodyPr>
            <a:normAutofit fontScale="90000"/>
          </a:bodyPr>
          <a:lstStyle/>
          <a:p>
            <a:r>
              <a:rPr lang="en-US" dirty="0"/>
              <a:t>The Likelihood of Getting your Startup Funded by a VC</a:t>
            </a:r>
          </a:p>
        </p:txBody>
      </p:sp>
      <mc:AlternateContent xmlns:mc="http://schemas.openxmlformats.org/markup-compatibility/2006" xmlns:cx2="http://schemas.microsoft.com/office/drawing/2015/10/21/chartex">
        <mc:Choice Requires="cx2">
          <p:graphicFrame>
            <p:nvGraphicFramePr>
              <p:cNvPr id="4" name="Content Placeholder 7">
                <a:extLst>
                  <a:ext uri="{FF2B5EF4-FFF2-40B4-BE49-F238E27FC236}">
                    <a16:creationId xmlns:a16="http://schemas.microsoft.com/office/drawing/2014/main" id="{7DB71449-0454-B847-BB68-EDB55668BAAD}"/>
                  </a:ext>
                </a:extLst>
              </p:cNvPr>
              <p:cNvGraphicFramePr>
                <a:graphicFrameLocks/>
              </p:cNvGraphicFramePr>
              <p:nvPr>
                <p:extLst>
                  <p:ext uri="{D42A27DB-BD31-4B8C-83A1-F6EECF244321}">
                    <p14:modId xmlns:p14="http://schemas.microsoft.com/office/powerpoint/2010/main" val="1087630000"/>
                  </p:ext>
                </p:extLst>
              </p:nvPr>
            </p:nvGraphicFramePr>
            <p:xfrm>
              <a:off x="1605340" y="859224"/>
              <a:ext cx="6567948" cy="4944729"/>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ontent Placeholder 7">
                <a:extLst>
                  <a:ext uri="{FF2B5EF4-FFF2-40B4-BE49-F238E27FC236}">
                    <a16:creationId xmlns:a16="http://schemas.microsoft.com/office/drawing/2014/main" id="{7DB71449-0454-B847-BB68-EDB55668BAAD}"/>
                  </a:ext>
                </a:extLst>
              </p:cNvPr>
              <p:cNvPicPr>
                <a:picLocks noGrp="1" noRot="1" noChangeAspect="1" noMove="1" noResize="1" noEditPoints="1" noAdjustHandles="1" noChangeArrowheads="1" noChangeShapeType="1"/>
              </p:cNvPicPr>
              <p:nvPr/>
            </p:nvPicPr>
            <p:blipFill>
              <a:blip r:embed="rId4"/>
              <a:stretch>
                <a:fillRect/>
              </a:stretch>
            </p:blipFill>
            <p:spPr>
              <a:xfrm>
                <a:off x="1605340" y="859224"/>
                <a:ext cx="6567948" cy="4944729"/>
              </a:xfrm>
              <a:prstGeom prst="rect">
                <a:avLst/>
              </a:prstGeom>
            </p:spPr>
          </p:pic>
        </mc:Fallback>
      </mc:AlternateContent>
      <p:sp>
        <p:nvSpPr>
          <p:cNvPr id="5" name="TextBox 4">
            <a:extLst>
              <a:ext uri="{FF2B5EF4-FFF2-40B4-BE49-F238E27FC236}">
                <a16:creationId xmlns:a16="http://schemas.microsoft.com/office/drawing/2014/main" id="{54E29BE1-7267-2D49-AE05-EAE7489F3D72}"/>
              </a:ext>
            </a:extLst>
          </p:cNvPr>
          <p:cNvSpPr txBox="1"/>
          <p:nvPr/>
        </p:nvSpPr>
        <p:spPr>
          <a:xfrm>
            <a:off x="2783366" y="6328927"/>
            <a:ext cx="3574472" cy="253916"/>
          </a:xfrm>
          <a:prstGeom prst="rect">
            <a:avLst/>
          </a:prstGeom>
          <a:noFill/>
        </p:spPr>
        <p:txBody>
          <a:bodyPr wrap="square" rtlCol="0">
            <a:spAutoFit/>
          </a:bodyPr>
          <a:lstStyle/>
          <a:p>
            <a:r>
              <a:rPr lang="en-US" sz="1050" dirty="0">
                <a:latin typeface="Raleway" panose="020B0503030101060003" pitchFamily="34" charset="77"/>
              </a:rPr>
              <a:t>Source: </a:t>
            </a:r>
            <a:r>
              <a:rPr lang="en-US" sz="1050" dirty="0">
                <a:latin typeface="Raleway" panose="020B0503030101060003" pitchFamily="34" charset="77"/>
                <a:hlinkClick r:id="rId5"/>
              </a:rPr>
              <a:t>“How Do Venture Capitalists Make Decisions?”</a:t>
            </a:r>
            <a:endParaRPr lang="en-US" sz="1050" dirty="0">
              <a:latin typeface="Raleway" panose="020B0503030101060003" pitchFamily="34" charset="77"/>
            </a:endParaRPr>
          </a:p>
        </p:txBody>
      </p:sp>
      <p:sp>
        <p:nvSpPr>
          <p:cNvPr id="6" name="Left Bracket 5">
            <a:extLst>
              <a:ext uri="{FF2B5EF4-FFF2-40B4-BE49-F238E27FC236}">
                <a16:creationId xmlns:a16="http://schemas.microsoft.com/office/drawing/2014/main" id="{DC196694-3A85-6644-A865-6F54E0E17EEC}"/>
              </a:ext>
            </a:extLst>
          </p:cNvPr>
          <p:cNvSpPr/>
          <p:nvPr/>
        </p:nvSpPr>
        <p:spPr>
          <a:xfrm>
            <a:off x="1196217" y="4683650"/>
            <a:ext cx="408822" cy="695325"/>
          </a:xfrm>
          <a:prstGeom prst="leftBracket">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aleway" panose="020B0503030101060003" pitchFamily="34" charset="77"/>
            </a:endParaRPr>
          </a:p>
        </p:txBody>
      </p:sp>
      <p:sp>
        <p:nvSpPr>
          <p:cNvPr id="7" name="Left Bracket 6">
            <a:extLst>
              <a:ext uri="{FF2B5EF4-FFF2-40B4-BE49-F238E27FC236}">
                <a16:creationId xmlns:a16="http://schemas.microsoft.com/office/drawing/2014/main" id="{DE19C250-2D1C-3444-A1D9-EC970E768937}"/>
              </a:ext>
            </a:extLst>
          </p:cNvPr>
          <p:cNvSpPr/>
          <p:nvPr/>
        </p:nvSpPr>
        <p:spPr>
          <a:xfrm>
            <a:off x="1196515" y="2448818"/>
            <a:ext cx="408822" cy="695325"/>
          </a:xfrm>
          <a:prstGeom prst="leftBracket">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Raleway" panose="020B0503030101060003" pitchFamily="34" charset="77"/>
            </a:endParaRPr>
          </a:p>
        </p:txBody>
      </p:sp>
      <p:sp>
        <p:nvSpPr>
          <p:cNvPr id="8" name="Left Bracket 7">
            <a:extLst>
              <a:ext uri="{FF2B5EF4-FFF2-40B4-BE49-F238E27FC236}">
                <a16:creationId xmlns:a16="http://schemas.microsoft.com/office/drawing/2014/main" id="{BD5C9D9E-D76F-EB4D-BB39-401768B220F9}"/>
              </a:ext>
            </a:extLst>
          </p:cNvPr>
          <p:cNvSpPr/>
          <p:nvPr/>
        </p:nvSpPr>
        <p:spPr>
          <a:xfrm>
            <a:off x="1196217" y="3193762"/>
            <a:ext cx="408822" cy="695325"/>
          </a:xfrm>
          <a:prstGeom prst="leftBracket">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Raleway" panose="020B0503030101060003" pitchFamily="34" charset="77"/>
            </a:endParaRPr>
          </a:p>
        </p:txBody>
      </p:sp>
      <p:sp>
        <p:nvSpPr>
          <p:cNvPr id="9" name="Left Bracket 8">
            <a:extLst>
              <a:ext uri="{FF2B5EF4-FFF2-40B4-BE49-F238E27FC236}">
                <a16:creationId xmlns:a16="http://schemas.microsoft.com/office/drawing/2014/main" id="{B26D793E-A156-A94C-A602-6BF41B58B32C}"/>
              </a:ext>
            </a:extLst>
          </p:cNvPr>
          <p:cNvSpPr/>
          <p:nvPr/>
        </p:nvSpPr>
        <p:spPr>
          <a:xfrm>
            <a:off x="1196217" y="3938706"/>
            <a:ext cx="408822" cy="695325"/>
          </a:xfrm>
          <a:prstGeom prst="leftBracket">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Raleway" panose="020B0503030101060003" pitchFamily="34" charset="77"/>
            </a:endParaRPr>
          </a:p>
        </p:txBody>
      </p:sp>
      <p:sp>
        <p:nvSpPr>
          <p:cNvPr id="10" name="Left Bracket 9">
            <a:extLst>
              <a:ext uri="{FF2B5EF4-FFF2-40B4-BE49-F238E27FC236}">
                <a16:creationId xmlns:a16="http://schemas.microsoft.com/office/drawing/2014/main" id="{00F77F4E-6994-754F-ACE7-6A0BFB33AF62}"/>
              </a:ext>
            </a:extLst>
          </p:cNvPr>
          <p:cNvSpPr/>
          <p:nvPr/>
        </p:nvSpPr>
        <p:spPr>
          <a:xfrm>
            <a:off x="1196515" y="1703874"/>
            <a:ext cx="408822" cy="695325"/>
          </a:xfrm>
          <a:prstGeom prst="leftBracket">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Raleway" panose="020B0503030101060003" pitchFamily="34" charset="77"/>
            </a:endParaRPr>
          </a:p>
        </p:txBody>
      </p:sp>
      <p:sp>
        <p:nvSpPr>
          <p:cNvPr id="11" name="TextBox 10">
            <a:extLst>
              <a:ext uri="{FF2B5EF4-FFF2-40B4-BE49-F238E27FC236}">
                <a16:creationId xmlns:a16="http://schemas.microsoft.com/office/drawing/2014/main" id="{7528C779-41F7-754E-AF01-70122B0B4B66}"/>
              </a:ext>
            </a:extLst>
          </p:cNvPr>
          <p:cNvSpPr txBox="1"/>
          <p:nvPr/>
        </p:nvSpPr>
        <p:spPr>
          <a:xfrm>
            <a:off x="455802" y="1913439"/>
            <a:ext cx="571093" cy="307777"/>
          </a:xfrm>
          <a:prstGeom prst="rect">
            <a:avLst/>
          </a:prstGeom>
          <a:noFill/>
        </p:spPr>
        <p:txBody>
          <a:bodyPr wrap="square" rtlCol="0">
            <a:spAutoFit/>
          </a:bodyPr>
          <a:lstStyle/>
          <a:p>
            <a:r>
              <a:rPr lang="en-US" sz="1400" b="1" dirty="0">
                <a:solidFill>
                  <a:schemeClr val="accent1"/>
                </a:solidFill>
                <a:latin typeface="Raleway" panose="020B0503030101060003" pitchFamily="34" charset="77"/>
                <a:cs typeface="Arial" panose="020B0604020202020204" pitchFamily="34" charset="0"/>
              </a:rPr>
              <a:t>28%</a:t>
            </a:r>
          </a:p>
        </p:txBody>
      </p:sp>
      <p:sp>
        <p:nvSpPr>
          <p:cNvPr id="12" name="TextBox 11">
            <a:extLst>
              <a:ext uri="{FF2B5EF4-FFF2-40B4-BE49-F238E27FC236}">
                <a16:creationId xmlns:a16="http://schemas.microsoft.com/office/drawing/2014/main" id="{AACE307C-CB73-4043-A856-2863D2DB5345}"/>
              </a:ext>
            </a:extLst>
          </p:cNvPr>
          <p:cNvSpPr txBox="1"/>
          <p:nvPr/>
        </p:nvSpPr>
        <p:spPr>
          <a:xfrm>
            <a:off x="455801" y="2657982"/>
            <a:ext cx="571093" cy="307777"/>
          </a:xfrm>
          <a:prstGeom prst="rect">
            <a:avLst/>
          </a:prstGeom>
          <a:noFill/>
        </p:spPr>
        <p:txBody>
          <a:bodyPr wrap="square" rtlCol="0">
            <a:spAutoFit/>
          </a:bodyPr>
          <a:lstStyle/>
          <a:p>
            <a:r>
              <a:rPr lang="en-US" sz="1400" b="1" dirty="0">
                <a:solidFill>
                  <a:schemeClr val="accent1"/>
                </a:solidFill>
                <a:latin typeface="Raleway" panose="020B0503030101060003" pitchFamily="34" charset="77"/>
                <a:cs typeface="Arial" panose="020B0604020202020204" pitchFamily="34" charset="0"/>
              </a:rPr>
              <a:t>36%</a:t>
            </a:r>
          </a:p>
        </p:txBody>
      </p:sp>
      <p:sp>
        <p:nvSpPr>
          <p:cNvPr id="13" name="TextBox 12">
            <a:extLst>
              <a:ext uri="{FF2B5EF4-FFF2-40B4-BE49-F238E27FC236}">
                <a16:creationId xmlns:a16="http://schemas.microsoft.com/office/drawing/2014/main" id="{84B30435-C17D-F74B-A794-BCF785E4BA5A}"/>
              </a:ext>
            </a:extLst>
          </p:cNvPr>
          <p:cNvSpPr txBox="1"/>
          <p:nvPr/>
        </p:nvSpPr>
        <p:spPr>
          <a:xfrm>
            <a:off x="455800" y="3402926"/>
            <a:ext cx="571093" cy="307777"/>
          </a:xfrm>
          <a:prstGeom prst="rect">
            <a:avLst/>
          </a:prstGeom>
          <a:noFill/>
        </p:spPr>
        <p:txBody>
          <a:bodyPr wrap="square" rtlCol="0">
            <a:spAutoFit/>
          </a:bodyPr>
          <a:lstStyle/>
          <a:p>
            <a:r>
              <a:rPr lang="en-US" sz="1400" b="1" dirty="0">
                <a:solidFill>
                  <a:schemeClr val="accent1"/>
                </a:solidFill>
                <a:latin typeface="Raleway" panose="020B0503030101060003" pitchFamily="34" charset="77"/>
                <a:cs typeface="Arial" panose="020B0604020202020204" pitchFamily="34" charset="0"/>
              </a:rPr>
              <a:t>48%</a:t>
            </a:r>
          </a:p>
        </p:txBody>
      </p:sp>
      <p:sp>
        <p:nvSpPr>
          <p:cNvPr id="14" name="TextBox 13">
            <a:extLst>
              <a:ext uri="{FF2B5EF4-FFF2-40B4-BE49-F238E27FC236}">
                <a16:creationId xmlns:a16="http://schemas.microsoft.com/office/drawing/2014/main" id="{20822076-4EDE-9249-B9C7-0020899D0835}"/>
              </a:ext>
            </a:extLst>
          </p:cNvPr>
          <p:cNvSpPr txBox="1"/>
          <p:nvPr/>
        </p:nvSpPr>
        <p:spPr>
          <a:xfrm>
            <a:off x="455799" y="4143896"/>
            <a:ext cx="571093" cy="307777"/>
          </a:xfrm>
          <a:prstGeom prst="rect">
            <a:avLst/>
          </a:prstGeom>
          <a:noFill/>
        </p:spPr>
        <p:txBody>
          <a:bodyPr wrap="square" rtlCol="0">
            <a:spAutoFit/>
          </a:bodyPr>
          <a:lstStyle/>
          <a:p>
            <a:r>
              <a:rPr lang="en-US" sz="1400" b="1" dirty="0">
                <a:solidFill>
                  <a:schemeClr val="accent1"/>
                </a:solidFill>
                <a:latin typeface="Raleway" panose="020B0503030101060003" pitchFamily="34" charset="77"/>
                <a:cs typeface="Arial" panose="020B0604020202020204" pitchFamily="34" charset="0"/>
              </a:rPr>
              <a:t>35%</a:t>
            </a:r>
          </a:p>
        </p:txBody>
      </p:sp>
      <p:sp>
        <p:nvSpPr>
          <p:cNvPr id="15" name="TextBox 14">
            <a:extLst>
              <a:ext uri="{FF2B5EF4-FFF2-40B4-BE49-F238E27FC236}">
                <a16:creationId xmlns:a16="http://schemas.microsoft.com/office/drawing/2014/main" id="{D6EF2E40-2A36-3F42-94E6-04B212863903}"/>
              </a:ext>
            </a:extLst>
          </p:cNvPr>
          <p:cNvSpPr txBox="1"/>
          <p:nvPr/>
        </p:nvSpPr>
        <p:spPr>
          <a:xfrm>
            <a:off x="455799" y="4892814"/>
            <a:ext cx="571093" cy="307777"/>
          </a:xfrm>
          <a:prstGeom prst="rect">
            <a:avLst/>
          </a:prstGeom>
          <a:noFill/>
        </p:spPr>
        <p:txBody>
          <a:bodyPr wrap="square" rtlCol="0">
            <a:spAutoFit/>
          </a:bodyPr>
          <a:lstStyle/>
          <a:p>
            <a:r>
              <a:rPr lang="en-US" sz="1400" b="1" dirty="0">
                <a:solidFill>
                  <a:schemeClr val="accent1"/>
                </a:solidFill>
                <a:latin typeface="Raleway" panose="020B0503030101060003" pitchFamily="34" charset="77"/>
                <a:cs typeface="Arial" panose="020B0604020202020204" pitchFamily="34" charset="0"/>
              </a:rPr>
              <a:t>59%</a:t>
            </a:r>
          </a:p>
        </p:txBody>
      </p:sp>
      <p:sp>
        <p:nvSpPr>
          <p:cNvPr id="17" name="Rectangle 16">
            <a:extLst>
              <a:ext uri="{FF2B5EF4-FFF2-40B4-BE49-F238E27FC236}">
                <a16:creationId xmlns:a16="http://schemas.microsoft.com/office/drawing/2014/main" id="{CCD933C2-296B-4791-BFCB-9A87B637CA89}"/>
              </a:ext>
            </a:extLst>
          </p:cNvPr>
          <p:cNvSpPr/>
          <p:nvPr/>
        </p:nvSpPr>
        <p:spPr>
          <a:xfrm>
            <a:off x="1605039" y="5697612"/>
            <a:ext cx="6056752" cy="488141"/>
          </a:xfrm>
          <a:prstGeom prst="rect">
            <a:avLst/>
          </a:prstGeom>
          <a:solidFill>
            <a:srgbClr val="5DA99A"/>
          </a:solidFill>
          <a:ln>
            <a:solidFill>
              <a:srgbClr val="5DA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aleway" panose="020B0503030101060003" pitchFamily="34" charset="0"/>
              </a:rPr>
              <a:t>1 % of deals make it through the process</a:t>
            </a:r>
          </a:p>
        </p:txBody>
      </p:sp>
    </p:spTree>
    <p:extLst>
      <p:ext uri="{BB962C8B-B14F-4D97-AF65-F5344CB8AC3E}">
        <p14:creationId xmlns:p14="http://schemas.microsoft.com/office/powerpoint/2010/main" val="2644248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AE9B-1C29-3E4F-8167-3152BBEB9F61}"/>
              </a:ext>
            </a:extLst>
          </p:cNvPr>
          <p:cNvSpPr>
            <a:spLocks noGrp="1"/>
          </p:cNvSpPr>
          <p:nvPr>
            <p:ph type="title"/>
          </p:nvPr>
        </p:nvSpPr>
        <p:spPr>
          <a:xfrm>
            <a:off x="461174" y="383933"/>
            <a:ext cx="8390726" cy="641913"/>
          </a:xfrm>
        </p:spPr>
        <p:txBody>
          <a:bodyPr>
            <a:normAutofit/>
          </a:bodyPr>
          <a:lstStyle/>
          <a:p>
            <a:r>
              <a:rPr lang="en-US" dirty="0"/>
              <a:t>Sliding Down the OUP Deal Funnel</a:t>
            </a:r>
          </a:p>
        </p:txBody>
      </p:sp>
      <p:sp>
        <p:nvSpPr>
          <p:cNvPr id="4" name="Oval 3">
            <a:extLst>
              <a:ext uri="{FF2B5EF4-FFF2-40B4-BE49-F238E27FC236}">
                <a16:creationId xmlns:a16="http://schemas.microsoft.com/office/drawing/2014/main" id="{1D07E695-6BC5-7E49-B309-D62684125692}"/>
              </a:ext>
            </a:extLst>
          </p:cNvPr>
          <p:cNvSpPr/>
          <p:nvPr/>
        </p:nvSpPr>
        <p:spPr>
          <a:xfrm>
            <a:off x="2968624" y="1731260"/>
            <a:ext cx="3365500" cy="1054100"/>
          </a:xfrm>
          <a:prstGeom prst="ellipse">
            <a:avLst/>
          </a:prstGeom>
          <a:noFill/>
          <a:ln w="19050">
            <a:solidFill>
              <a:srgbClr val="183B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5ACAFCC-C2CD-DA43-BD85-F7E47E22D19B}"/>
              </a:ext>
            </a:extLst>
          </p:cNvPr>
          <p:cNvCxnSpPr>
            <a:cxnSpLocks/>
            <a:stCxn id="4" idx="6"/>
            <a:endCxn id="34" idx="6"/>
          </p:cNvCxnSpPr>
          <p:nvPr/>
        </p:nvCxnSpPr>
        <p:spPr>
          <a:xfrm flipH="1">
            <a:off x="5098380" y="2258310"/>
            <a:ext cx="1235744" cy="2841724"/>
          </a:xfrm>
          <a:prstGeom prst="line">
            <a:avLst/>
          </a:prstGeom>
          <a:ln w="19050">
            <a:solidFill>
              <a:srgbClr val="183B6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1CC063-55C4-954B-AA92-4261B9F38937}"/>
              </a:ext>
            </a:extLst>
          </p:cNvPr>
          <p:cNvCxnSpPr>
            <a:cxnSpLocks/>
            <a:stCxn id="4" idx="2"/>
            <a:endCxn id="34" idx="2"/>
          </p:cNvCxnSpPr>
          <p:nvPr/>
        </p:nvCxnSpPr>
        <p:spPr>
          <a:xfrm>
            <a:off x="2968624" y="2258310"/>
            <a:ext cx="1341315" cy="2841724"/>
          </a:xfrm>
          <a:prstGeom prst="line">
            <a:avLst/>
          </a:prstGeom>
          <a:ln w="19050">
            <a:solidFill>
              <a:srgbClr val="183B6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9AB074-98EA-C64D-B60F-91147C7327EA}"/>
              </a:ext>
            </a:extLst>
          </p:cNvPr>
          <p:cNvCxnSpPr>
            <a:cxnSpLocks/>
          </p:cNvCxnSpPr>
          <p:nvPr/>
        </p:nvCxnSpPr>
        <p:spPr>
          <a:xfrm flipH="1" flipV="1">
            <a:off x="4214813" y="1731262"/>
            <a:ext cx="27538" cy="16188"/>
          </a:xfrm>
          <a:prstGeom prst="line">
            <a:avLst/>
          </a:prstGeom>
          <a:ln w="57150">
            <a:solidFill>
              <a:srgbClr val="7CB29C"/>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609CE09-0261-1B41-9A94-D2752A0BAB38}"/>
              </a:ext>
            </a:extLst>
          </p:cNvPr>
          <p:cNvSpPr/>
          <p:nvPr/>
        </p:nvSpPr>
        <p:spPr>
          <a:xfrm>
            <a:off x="4309939" y="4987989"/>
            <a:ext cx="788441" cy="224090"/>
          </a:xfrm>
          <a:prstGeom prst="ellipse">
            <a:avLst/>
          </a:prstGeom>
          <a:noFill/>
          <a:ln w="19050">
            <a:solidFill>
              <a:srgbClr val="183B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ine Callout 1 42">
            <a:extLst>
              <a:ext uri="{FF2B5EF4-FFF2-40B4-BE49-F238E27FC236}">
                <a16:creationId xmlns:a16="http://schemas.microsoft.com/office/drawing/2014/main" id="{290B0804-D4D7-DA41-84C0-ADA39489A36B}"/>
              </a:ext>
            </a:extLst>
          </p:cNvPr>
          <p:cNvSpPr/>
          <p:nvPr/>
        </p:nvSpPr>
        <p:spPr>
          <a:xfrm>
            <a:off x="6531474" y="1093124"/>
            <a:ext cx="2320426" cy="819432"/>
          </a:xfrm>
          <a:prstGeom prst="borderCallout1">
            <a:avLst>
              <a:gd name="adj1" fmla="val 18750"/>
              <a:gd name="adj2" fmla="val -8333"/>
              <a:gd name="adj3" fmla="val 66383"/>
              <a:gd name="adj4" fmla="val -44535"/>
            </a:avLst>
          </a:prstGeom>
          <a:solidFill>
            <a:srgbClr val="18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aleway" panose="020B0503030101060003" pitchFamily="34" charset="77"/>
              </a:rPr>
              <a:t>Companies tracked in OUP database in 2019</a:t>
            </a:r>
          </a:p>
        </p:txBody>
      </p:sp>
      <p:sp>
        <p:nvSpPr>
          <p:cNvPr id="45" name="Line Callout 1 44">
            <a:extLst>
              <a:ext uri="{FF2B5EF4-FFF2-40B4-BE49-F238E27FC236}">
                <a16:creationId xmlns:a16="http://schemas.microsoft.com/office/drawing/2014/main" id="{98675168-F23A-844A-A7F9-708EA08BF8C4}"/>
              </a:ext>
            </a:extLst>
          </p:cNvPr>
          <p:cNvSpPr/>
          <p:nvPr/>
        </p:nvSpPr>
        <p:spPr>
          <a:xfrm flipH="1">
            <a:off x="196852" y="3083729"/>
            <a:ext cx="2223293" cy="1054100"/>
          </a:xfrm>
          <a:prstGeom prst="borderCallout1">
            <a:avLst>
              <a:gd name="adj1" fmla="val 18750"/>
              <a:gd name="adj2" fmla="val -8333"/>
              <a:gd name="adj3" fmla="val 54833"/>
              <a:gd name="adj4" fmla="val -58077"/>
            </a:avLst>
          </a:prstGeom>
          <a:solidFill>
            <a:srgbClr val="18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aleway" panose="020B0503030101060003" pitchFamily="34" charset="77"/>
              </a:rPr>
              <a:t>Different</a:t>
            </a:r>
            <a:r>
              <a:rPr lang="en-US" dirty="0">
                <a:latin typeface="Raleway" panose="020B0503030101060003" pitchFamily="34" charset="77"/>
              </a:rPr>
              <a:t> </a:t>
            </a:r>
            <a:r>
              <a:rPr lang="en-US" sz="1600" dirty="0">
                <a:latin typeface="Raleway" panose="020B0503030101060003" pitchFamily="34" charset="77"/>
              </a:rPr>
              <a:t>companies OUP interacted with in 2019</a:t>
            </a:r>
            <a:endParaRPr lang="en-US" dirty="0">
              <a:latin typeface="Raleway" panose="020B0503030101060003" pitchFamily="34" charset="77"/>
            </a:endParaRPr>
          </a:p>
        </p:txBody>
      </p:sp>
      <p:sp>
        <p:nvSpPr>
          <p:cNvPr id="46" name="Line Callout 1 45">
            <a:extLst>
              <a:ext uri="{FF2B5EF4-FFF2-40B4-BE49-F238E27FC236}">
                <a16:creationId xmlns:a16="http://schemas.microsoft.com/office/drawing/2014/main" id="{ED606611-CCAE-7246-8559-FC804509200F}"/>
              </a:ext>
            </a:extLst>
          </p:cNvPr>
          <p:cNvSpPr/>
          <p:nvPr/>
        </p:nvSpPr>
        <p:spPr>
          <a:xfrm>
            <a:off x="6156447" y="4074947"/>
            <a:ext cx="2378075" cy="819432"/>
          </a:xfrm>
          <a:prstGeom prst="borderCallout1">
            <a:avLst>
              <a:gd name="adj1" fmla="val 18750"/>
              <a:gd name="adj2" fmla="val -8333"/>
              <a:gd name="adj3" fmla="val 66383"/>
              <a:gd name="adj4" fmla="val -44535"/>
            </a:avLst>
          </a:prstGeom>
          <a:solidFill>
            <a:srgbClr val="18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aleway" panose="020B0503030101060003" pitchFamily="34" charset="77"/>
              </a:rPr>
              <a:t>Companies entered diligence in 2019</a:t>
            </a:r>
          </a:p>
        </p:txBody>
      </p:sp>
      <p:sp>
        <p:nvSpPr>
          <p:cNvPr id="47" name="Teardrop 46">
            <a:extLst>
              <a:ext uri="{FF2B5EF4-FFF2-40B4-BE49-F238E27FC236}">
                <a16:creationId xmlns:a16="http://schemas.microsoft.com/office/drawing/2014/main" id="{6223638F-B95D-E149-8C90-38683E63BEEF}"/>
              </a:ext>
            </a:extLst>
          </p:cNvPr>
          <p:cNvSpPr/>
          <p:nvPr/>
        </p:nvSpPr>
        <p:spPr>
          <a:xfrm rot="18906245">
            <a:off x="4042363" y="1477114"/>
            <a:ext cx="1251179" cy="1239919"/>
          </a:xfrm>
          <a:prstGeom prst="teardrop">
            <a:avLst>
              <a:gd name="adj" fmla="val 97761"/>
            </a:avLst>
          </a:prstGeom>
          <a:solidFill>
            <a:srgbClr val="BAD4EC"/>
          </a:solidFill>
          <a:ln>
            <a:solidFill>
              <a:srgbClr val="183B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BD5EC"/>
              </a:solidFill>
            </a:endParaRPr>
          </a:p>
        </p:txBody>
      </p:sp>
      <p:sp>
        <p:nvSpPr>
          <p:cNvPr id="48" name="Teardrop 47">
            <a:extLst>
              <a:ext uri="{FF2B5EF4-FFF2-40B4-BE49-F238E27FC236}">
                <a16:creationId xmlns:a16="http://schemas.microsoft.com/office/drawing/2014/main" id="{15423058-A23D-AC4D-874A-46D2B2B40DC8}"/>
              </a:ext>
            </a:extLst>
          </p:cNvPr>
          <p:cNvSpPr/>
          <p:nvPr/>
        </p:nvSpPr>
        <p:spPr>
          <a:xfrm rot="18904253">
            <a:off x="4202187" y="3276689"/>
            <a:ext cx="898375" cy="849172"/>
          </a:xfrm>
          <a:prstGeom prst="teardrop">
            <a:avLst>
              <a:gd name="adj" fmla="val 95265"/>
            </a:avLst>
          </a:prstGeom>
          <a:solidFill>
            <a:srgbClr val="BAD4EC"/>
          </a:solidFill>
          <a:ln>
            <a:solidFill>
              <a:srgbClr val="183B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ardrop 19">
            <a:extLst>
              <a:ext uri="{FF2B5EF4-FFF2-40B4-BE49-F238E27FC236}">
                <a16:creationId xmlns:a16="http://schemas.microsoft.com/office/drawing/2014/main" id="{4AB76B33-6DF4-054E-A9F8-885E4758B7E9}"/>
              </a:ext>
            </a:extLst>
          </p:cNvPr>
          <p:cNvSpPr/>
          <p:nvPr/>
        </p:nvSpPr>
        <p:spPr>
          <a:xfrm rot="18904253">
            <a:off x="4372062" y="4585278"/>
            <a:ext cx="614389" cy="621374"/>
          </a:xfrm>
          <a:prstGeom prst="teardrop">
            <a:avLst>
              <a:gd name="adj" fmla="val 96321"/>
            </a:avLst>
          </a:prstGeom>
          <a:solidFill>
            <a:srgbClr val="BAD4EC"/>
          </a:solidFill>
          <a:ln>
            <a:solidFill>
              <a:srgbClr val="183B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854A2E-9289-4240-8F27-613D757346A8}"/>
              </a:ext>
            </a:extLst>
          </p:cNvPr>
          <p:cNvSpPr txBox="1"/>
          <p:nvPr/>
        </p:nvSpPr>
        <p:spPr>
          <a:xfrm>
            <a:off x="4066263" y="1843009"/>
            <a:ext cx="1225984" cy="461665"/>
          </a:xfrm>
          <a:prstGeom prst="rect">
            <a:avLst/>
          </a:prstGeom>
          <a:noFill/>
        </p:spPr>
        <p:txBody>
          <a:bodyPr wrap="square" rtlCol="0">
            <a:spAutoFit/>
          </a:bodyPr>
          <a:lstStyle/>
          <a:p>
            <a:r>
              <a:rPr lang="en-US" sz="2400" b="1" dirty="0">
                <a:solidFill>
                  <a:srgbClr val="183B68"/>
                </a:solidFill>
                <a:latin typeface="Raleway" panose="020B0503030101060003" pitchFamily="34" charset="77"/>
              </a:rPr>
              <a:t>~7,000</a:t>
            </a:r>
          </a:p>
        </p:txBody>
      </p:sp>
      <p:sp>
        <p:nvSpPr>
          <p:cNvPr id="23" name="TextBox 22">
            <a:extLst>
              <a:ext uri="{FF2B5EF4-FFF2-40B4-BE49-F238E27FC236}">
                <a16:creationId xmlns:a16="http://schemas.microsoft.com/office/drawing/2014/main" id="{BC8C9CA4-12ED-2A4E-A855-5A045AA9E427}"/>
              </a:ext>
            </a:extLst>
          </p:cNvPr>
          <p:cNvSpPr txBox="1"/>
          <p:nvPr/>
        </p:nvSpPr>
        <p:spPr>
          <a:xfrm>
            <a:off x="4126355" y="3520041"/>
            <a:ext cx="1050037" cy="400110"/>
          </a:xfrm>
          <a:prstGeom prst="rect">
            <a:avLst/>
          </a:prstGeom>
          <a:noFill/>
        </p:spPr>
        <p:txBody>
          <a:bodyPr wrap="square" rtlCol="0">
            <a:spAutoFit/>
          </a:bodyPr>
          <a:lstStyle/>
          <a:p>
            <a:pPr algn="ctr"/>
            <a:r>
              <a:rPr lang="en-US" sz="2000" b="1" dirty="0">
                <a:solidFill>
                  <a:srgbClr val="183B68"/>
                </a:solidFill>
                <a:latin typeface="Raleway" panose="020B0503030101060003" pitchFamily="34" charset="77"/>
              </a:rPr>
              <a:t>2,114</a:t>
            </a:r>
          </a:p>
        </p:txBody>
      </p:sp>
      <p:sp>
        <p:nvSpPr>
          <p:cNvPr id="25" name="TextBox 24">
            <a:extLst>
              <a:ext uri="{FF2B5EF4-FFF2-40B4-BE49-F238E27FC236}">
                <a16:creationId xmlns:a16="http://schemas.microsoft.com/office/drawing/2014/main" id="{C57BF161-1032-2B4E-AB8F-2DE0C8F700CC}"/>
              </a:ext>
            </a:extLst>
          </p:cNvPr>
          <p:cNvSpPr txBox="1"/>
          <p:nvPr/>
        </p:nvSpPr>
        <p:spPr>
          <a:xfrm>
            <a:off x="4154237" y="4708691"/>
            <a:ext cx="1050037" cy="369332"/>
          </a:xfrm>
          <a:prstGeom prst="rect">
            <a:avLst/>
          </a:prstGeom>
          <a:noFill/>
        </p:spPr>
        <p:txBody>
          <a:bodyPr wrap="square" rtlCol="0">
            <a:spAutoFit/>
          </a:bodyPr>
          <a:lstStyle/>
          <a:p>
            <a:pPr algn="ctr"/>
            <a:r>
              <a:rPr lang="en-US" b="1" dirty="0">
                <a:solidFill>
                  <a:srgbClr val="183B68"/>
                </a:solidFill>
                <a:latin typeface="Raleway" panose="020B0503030101060003" pitchFamily="34" charset="77"/>
              </a:rPr>
              <a:t>230</a:t>
            </a:r>
          </a:p>
        </p:txBody>
      </p:sp>
      <p:pic>
        <p:nvPicPr>
          <p:cNvPr id="18" name="Picture 17" descr="A picture containing drawing, light&#10;&#10;Description automatically generated">
            <a:extLst>
              <a:ext uri="{FF2B5EF4-FFF2-40B4-BE49-F238E27FC236}">
                <a16:creationId xmlns:a16="http://schemas.microsoft.com/office/drawing/2014/main" id="{B8C33C88-7D0D-134D-B5BC-AAF954D5D35A}"/>
              </a:ext>
            </a:extLst>
          </p:cNvPr>
          <p:cNvPicPr>
            <a:picLocks noChangeAspect="1"/>
          </p:cNvPicPr>
          <p:nvPr/>
        </p:nvPicPr>
        <p:blipFill>
          <a:blip r:embed="rId3"/>
          <a:stretch>
            <a:fillRect/>
          </a:stretch>
        </p:blipFill>
        <p:spPr>
          <a:xfrm>
            <a:off x="5161026" y="4971889"/>
            <a:ext cx="1216347" cy="1216347"/>
          </a:xfrm>
          <a:prstGeom prst="rect">
            <a:avLst/>
          </a:prstGeom>
        </p:spPr>
      </p:pic>
      <p:pic>
        <p:nvPicPr>
          <p:cNvPr id="38" name="Picture 37" descr="A picture containing drawing, light&#10;&#10;Description automatically generated">
            <a:extLst>
              <a:ext uri="{FF2B5EF4-FFF2-40B4-BE49-F238E27FC236}">
                <a16:creationId xmlns:a16="http://schemas.microsoft.com/office/drawing/2014/main" id="{0B720A49-BCA1-8A4D-8699-E5A069A9853D}"/>
              </a:ext>
            </a:extLst>
          </p:cNvPr>
          <p:cNvPicPr>
            <a:picLocks noChangeAspect="1"/>
          </p:cNvPicPr>
          <p:nvPr/>
        </p:nvPicPr>
        <p:blipFill>
          <a:blip r:embed="rId3"/>
          <a:stretch>
            <a:fillRect/>
          </a:stretch>
        </p:blipFill>
        <p:spPr>
          <a:xfrm rot="4713120" flipH="1" flipV="1">
            <a:off x="3093036" y="4927726"/>
            <a:ext cx="1217805" cy="1217805"/>
          </a:xfrm>
          <a:prstGeom prst="rect">
            <a:avLst/>
          </a:prstGeom>
        </p:spPr>
      </p:pic>
      <p:sp>
        <p:nvSpPr>
          <p:cNvPr id="39" name="TextBox 38">
            <a:extLst>
              <a:ext uri="{FF2B5EF4-FFF2-40B4-BE49-F238E27FC236}">
                <a16:creationId xmlns:a16="http://schemas.microsoft.com/office/drawing/2014/main" id="{F138A22A-DE16-FB43-82F3-34FFB959D12A}"/>
              </a:ext>
            </a:extLst>
          </p:cNvPr>
          <p:cNvSpPr txBox="1"/>
          <p:nvPr/>
        </p:nvSpPr>
        <p:spPr>
          <a:xfrm>
            <a:off x="4179140" y="5407392"/>
            <a:ext cx="1050037" cy="707886"/>
          </a:xfrm>
          <a:prstGeom prst="rect">
            <a:avLst/>
          </a:prstGeom>
          <a:noFill/>
        </p:spPr>
        <p:txBody>
          <a:bodyPr wrap="square" rtlCol="0">
            <a:spAutoFit/>
          </a:bodyPr>
          <a:lstStyle/>
          <a:p>
            <a:pPr algn="ctr"/>
            <a:r>
              <a:rPr lang="en-US" sz="4000" b="1" dirty="0">
                <a:solidFill>
                  <a:srgbClr val="183B68"/>
                </a:solidFill>
                <a:latin typeface="Raleway" panose="020B0503030101060003" pitchFamily="34" charset="77"/>
              </a:rPr>
              <a:t>11</a:t>
            </a:r>
            <a:endParaRPr lang="en-US" sz="1600" b="1" dirty="0">
              <a:solidFill>
                <a:srgbClr val="183B68"/>
              </a:solidFill>
              <a:latin typeface="Raleway" panose="020B0503030101060003" pitchFamily="34" charset="77"/>
            </a:endParaRPr>
          </a:p>
        </p:txBody>
      </p:sp>
      <p:sp>
        <p:nvSpPr>
          <p:cNvPr id="40" name="Line Callout 1 39">
            <a:extLst>
              <a:ext uri="{FF2B5EF4-FFF2-40B4-BE49-F238E27FC236}">
                <a16:creationId xmlns:a16="http://schemas.microsoft.com/office/drawing/2014/main" id="{5910E73B-1A36-004A-9132-FD32F796D96C}"/>
              </a:ext>
            </a:extLst>
          </p:cNvPr>
          <p:cNvSpPr/>
          <p:nvPr/>
        </p:nvSpPr>
        <p:spPr>
          <a:xfrm flipH="1">
            <a:off x="196852" y="5279435"/>
            <a:ext cx="2045998" cy="614581"/>
          </a:xfrm>
          <a:prstGeom prst="borderCallout1">
            <a:avLst>
              <a:gd name="adj1" fmla="val 18750"/>
              <a:gd name="adj2" fmla="val -8333"/>
              <a:gd name="adj3" fmla="val 46567"/>
              <a:gd name="adj4" fmla="val -48766"/>
            </a:avLst>
          </a:prstGeom>
          <a:solidFill>
            <a:srgbClr val="18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aleway" panose="020B0503030101060003" pitchFamily="34" charset="77"/>
              </a:rPr>
              <a:t>Total first-time investments in 2019</a:t>
            </a:r>
            <a:endParaRPr lang="en-US" dirty="0">
              <a:latin typeface="Raleway" panose="020B0503030101060003" pitchFamily="34" charset="77"/>
            </a:endParaRPr>
          </a:p>
        </p:txBody>
      </p:sp>
      <p:sp>
        <p:nvSpPr>
          <p:cNvPr id="19" name="TextBox 18">
            <a:extLst>
              <a:ext uri="{FF2B5EF4-FFF2-40B4-BE49-F238E27FC236}">
                <a16:creationId xmlns:a16="http://schemas.microsoft.com/office/drawing/2014/main" id="{1B3FFF92-F4F6-6C43-9D89-C2A2CE3C084A}"/>
              </a:ext>
            </a:extLst>
          </p:cNvPr>
          <p:cNvSpPr txBox="1"/>
          <p:nvPr/>
        </p:nvSpPr>
        <p:spPr>
          <a:xfrm>
            <a:off x="210062" y="1064960"/>
            <a:ext cx="2527300" cy="1754326"/>
          </a:xfrm>
          <a:prstGeom prst="rect">
            <a:avLst/>
          </a:prstGeom>
          <a:noFill/>
          <a:ln>
            <a:solidFill>
              <a:srgbClr val="183B68"/>
            </a:solidFill>
          </a:ln>
        </p:spPr>
        <p:txBody>
          <a:bodyPr wrap="square" rtlCol="0">
            <a:spAutoFit/>
          </a:bodyPr>
          <a:lstStyle/>
          <a:p>
            <a:r>
              <a:rPr lang="en-US" dirty="0">
                <a:solidFill>
                  <a:srgbClr val="183B68"/>
                </a:solidFill>
                <a:latin typeface="Raleway" panose="020B0503030101060003" pitchFamily="34" charset="77"/>
              </a:rPr>
              <a:t>Out of the 230 companies that entered OUP’s diligence process in 2019, under 5% became investments.</a:t>
            </a:r>
          </a:p>
        </p:txBody>
      </p:sp>
    </p:spTree>
    <p:extLst>
      <p:ext uri="{BB962C8B-B14F-4D97-AF65-F5344CB8AC3E}">
        <p14:creationId xmlns:p14="http://schemas.microsoft.com/office/powerpoint/2010/main" val="2222526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Interactions &amp; Pitch Decks</a:t>
            </a:r>
          </a:p>
        </p:txBody>
      </p:sp>
      <p:sp>
        <p:nvSpPr>
          <p:cNvPr id="3" name="Content Placeholder 2"/>
          <p:cNvSpPr>
            <a:spLocks noGrp="1"/>
          </p:cNvSpPr>
          <p:nvPr>
            <p:ph idx="1"/>
          </p:nvPr>
        </p:nvSpPr>
        <p:spPr>
          <a:xfrm>
            <a:off x="461174" y="1269232"/>
            <a:ext cx="7886700" cy="5588768"/>
          </a:xfrm>
        </p:spPr>
        <p:txBody>
          <a:bodyPr>
            <a:normAutofit/>
          </a:bodyPr>
          <a:lstStyle/>
          <a:p>
            <a:pPr marL="457200" lvl="1" indent="-441325">
              <a:buNone/>
            </a:pPr>
            <a:r>
              <a:rPr lang="en-US" sz="2400" dirty="0">
                <a:solidFill>
                  <a:schemeClr val="tx2"/>
                </a:solidFill>
              </a:rPr>
              <a:t>VCs receive MANY pitch decks  </a:t>
            </a:r>
          </a:p>
          <a:p>
            <a:pPr lvl="1">
              <a:buFont typeface="Arial" panose="020B0604020202020204" pitchFamily="34" charset="0"/>
              <a:buChar char="•"/>
            </a:pPr>
            <a:r>
              <a:rPr lang="en-US" sz="1800" b="1" dirty="0"/>
              <a:t>The cliché is true – you only get one chance to make a first impression</a:t>
            </a:r>
          </a:p>
          <a:p>
            <a:pPr lvl="2">
              <a:buFont typeface="Calibri" panose="020F0502020204030204" pitchFamily="34" charset="0"/>
              <a:buChar char="−"/>
            </a:pPr>
            <a:r>
              <a:rPr lang="en-US" sz="1800" dirty="0"/>
              <a:t>Get introduced by a trusted friend or advisor</a:t>
            </a:r>
          </a:p>
          <a:p>
            <a:pPr marL="914400" lvl="2" indent="0">
              <a:buNone/>
            </a:pPr>
            <a:endParaRPr lang="en-US" sz="1800" dirty="0"/>
          </a:p>
          <a:p>
            <a:pPr lvl="1">
              <a:buFont typeface="Arial" panose="020B0604020202020204" pitchFamily="34" charset="0"/>
              <a:buChar char="•"/>
            </a:pPr>
            <a:r>
              <a:rPr lang="en-US" sz="1800" dirty="0"/>
              <a:t>Make your initial interaction (phone call, pitch deck, executive summary) clear, concise, and compelling:</a:t>
            </a:r>
          </a:p>
          <a:p>
            <a:pPr lvl="2">
              <a:buFont typeface="Calibri" panose="020F0502020204030204" pitchFamily="34" charset="0"/>
              <a:buChar char="−"/>
            </a:pPr>
            <a:r>
              <a:rPr lang="en-US" sz="1800" dirty="0"/>
              <a:t>Who you are </a:t>
            </a:r>
          </a:p>
          <a:p>
            <a:pPr lvl="2">
              <a:buFont typeface="Calibri" panose="020F0502020204030204" pitchFamily="34" charset="0"/>
              <a:buChar char="−"/>
            </a:pPr>
            <a:r>
              <a:rPr lang="en-US" sz="1800" dirty="0"/>
              <a:t>Data justifying your enthusiasm and commitment</a:t>
            </a:r>
          </a:p>
          <a:p>
            <a:pPr lvl="2">
              <a:buFont typeface="Calibri" panose="020F0502020204030204" pitchFamily="34" charset="0"/>
              <a:buChar char="−"/>
            </a:pPr>
            <a:r>
              <a:rPr lang="en-US" sz="1800" dirty="0"/>
              <a:t>Why data are compelling </a:t>
            </a:r>
          </a:p>
          <a:p>
            <a:pPr lvl="2">
              <a:buFont typeface="Calibri" panose="020F0502020204030204" pitchFamily="34" charset="0"/>
              <a:buChar char="−"/>
            </a:pPr>
            <a:r>
              <a:rPr lang="en-US" sz="1800" dirty="0"/>
              <a:t>Addressable market </a:t>
            </a:r>
          </a:p>
          <a:p>
            <a:pPr lvl="2">
              <a:buFont typeface="Calibri" panose="020F0502020204030204" pitchFamily="34" charset="0"/>
              <a:buChar char="−"/>
            </a:pPr>
            <a:r>
              <a:rPr lang="en-US" sz="1800" dirty="0"/>
              <a:t>Funding and accomplishments to date</a:t>
            </a:r>
          </a:p>
          <a:p>
            <a:pPr lvl="2">
              <a:buFont typeface="Calibri" panose="020F0502020204030204" pitchFamily="34" charset="0"/>
              <a:buChar char="−"/>
            </a:pPr>
            <a:r>
              <a:rPr lang="en-US" sz="1800" dirty="0"/>
              <a:t>Use of financing proceeds: team, business, technical</a:t>
            </a:r>
          </a:p>
        </p:txBody>
      </p:sp>
    </p:spTree>
    <p:extLst>
      <p:ext uri="{BB962C8B-B14F-4D97-AF65-F5344CB8AC3E}">
        <p14:creationId xmlns:p14="http://schemas.microsoft.com/office/powerpoint/2010/main" val="329483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A39-52AC-C94B-8D07-AC6CEA6624B6}"/>
              </a:ext>
            </a:extLst>
          </p:cNvPr>
          <p:cNvSpPr>
            <a:spLocks noGrp="1"/>
          </p:cNvSpPr>
          <p:nvPr>
            <p:ph type="title"/>
          </p:nvPr>
        </p:nvSpPr>
        <p:spPr/>
        <p:txBody>
          <a:bodyPr/>
          <a:lstStyle/>
          <a:p>
            <a:r>
              <a:rPr lang="en-US" dirty="0"/>
              <a:t>Who Pitches? Play to your strengths</a:t>
            </a:r>
          </a:p>
        </p:txBody>
      </p:sp>
      <p:sp>
        <p:nvSpPr>
          <p:cNvPr id="5" name="Content Placeholder 4">
            <a:extLst>
              <a:ext uri="{FF2B5EF4-FFF2-40B4-BE49-F238E27FC236}">
                <a16:creationId xmlns:a16="http://schemas.microsoft.com/office/drawing/2014/main" id="{73B4EED6-B766-C741-99D1-CD1E7CEBB01E}"/>
              </a:ext>
            </a:extLst>
          </p:cNvPr>
          <p:cNvSpPr>
            <a:spLocks noGrp="1"/>
          </p:cNvSpPr>
          <p:nvPr>
            <p:ph sz="quarter" idx="11"/>
          </p:nvPr>
        </p:nvSpPr>
        <p:spPr>
          <a:xfrm>
            <a:off x="4804955" y="3429000"/>
            <a:ext cx="4110826" cy="2697956"/>
          </a:xfrm>
        </p:spPr>
        <p:txBody>
          <a:bodyPr>
            <a:normAutofit/>
          </a:bodyPr>
          <a:lstStyle/>
          <a:p>
            <a:pPr algn="ctr">
              <a:spcAft>
                <a:spcPts val="1000"/>
              </a:spcAft>
            </a:pPr>
            <a:r>
              <a:rPr lang="en-US" dirty="0"/>
              <a:t>Scientist</a:t>
            </a:r>
            <a:endParaRPr lang="en-US" strike="sngStrike" dirty="0"/>
          </a:p>
          <a:p>
            <a:pPr marL="256032" lvl="1" indent="-257175">
              <a:spcAft>
                <a:spcPts val="1000"/>
              </a:spcAft>
            </a:pPr>
            <a:r>
              <a:rPr lang="en-US" sz="1800" dirty="0"/>
              <a:t>Focus on the science and its place in the landscape</a:t>
            </a:r>
          </a:p>
          <a:p>
            <a:pPr marL="256032" lvl="1" indent="-257175">
              <a:spcAft>
                <a:spcPts val="1000"/>
              </a:spcAft>
            </a:pPr>
            <a:r>
              <a:rPr lang="en-US" sz="1800" dirty="0"/>
              <a:t>Data! Data! Data!</a:t>
            </a:r>
          </a:p>
          <a:p>
            <a:pPr marL="256032" lvl="1" indent="-257175">
              <a:spcAft>
                <a:spcPts val="1000"/>
              </a:spcAft>
            </a:pPr>
            <a:r>
              <a:rPr lang="en-US" sz="1800" dirty="0"/>
              <a:t>Product opportunities</a:t>
            </a:r>
          </a:p>
          <a:p>
            <a:pPr marL="256032" lvl="1" indent="-257175">
              <a:spcAft>
                <a:spcPts val="1000"/>
              </a:spcAft>
            </a:pPr>
            <a:r>
              <a:rPr lang="en-US" sz="1800" dirty="0"/>
              <a:t>Next steps, timeline, and milestones</a:t>
            </a:r>
          </a:p>
        </p:txBody>
      </p:sp>
      <p:sp>
        <p:nvSpPr>
          <p:cNvPr id="6" name="Content Placeholder 4">
            <a:extLst>
              <a:ext uri="{FF2B5EF4-FFF2-40B4-BE49-F238E27FC236}">
                <a16:creationId xmlns:a16="http://schemas.microsoft.com/office/drawing/2014/main" id="{3DE19EDC-D187-0341-8976-4B3D1CCC937E}"/>
              </a:ext>
            </a:extLst>
          </p:cNvPr>
          <p:cNvSpPr txBox="1">
            <a:spLocks/>
          </p:cNvSpPr>
          <p:nvPr/>
        </p:nvSpPr>
        <p:spPr>
          <a:xfrm>
            <a:off x="489529" y="3429000"/>
            <a:ext cx="4114800" cy="269795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2"/>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000"/>
              </a:spcAft>
            </a:pPr>
            <a:r>
              <a:rPr lang="en-US" dirty="0"/>
              <a:t>Entrepreneur</a:t>
            </a:r>
          </a:p>
          <a:p>
            <a:pPr marL="257175" indent="-257175">
              <a:spcBef>
                <a:spcPts val="500"/>
              </a:spcBef>
              <a:spcAft>
                <a:spcPts val="1000"/>
              </a:spcAft>
              <a:buFont typeface="Arial" panose="020B0604020202020204" pitchFamily="34" charset="0"/>
              <a:buChar char="•"/>
            </a:pPr>
            <a:r>
              <a:rPr lang="en-US" sz="1800" dirty="0"/>
              <a:t>Lead with the team</a:t>
            </a:r>
          </a:p>
          <a:p>
            <a:pPr marL="257175" indent="-257175">
              <a:spcBef>
                <a:spcPts val="500"/>
              </a:spcBef>
              <a:spcAft>
                <a:spcPts val="1000"/>
              </a:spcAft>
              <a:buFont typeface="Arial" panose="020B0604020202020204" pitchFamily="34" charset="0"/>
              <a:buChar char="•"/>
            </a:pPr>
            <a:r>
              <a:rPr lang="en-US" sz="1800" dirty="0"/>
              <a:t>Product development</a:t>
            </a:r>
          </a:p>
          <a:p>
            <a:pPr marL="257175" indent="-257175">
              <a:spcBef>
                <a:spcPts val="500"/>
              </a:spcBef>
              <a:spcAft>
                <a:spcPts val="1000"/>
              </a:spcAft>
              <a:buFont typeface="Arial" panose="020B0604020202020204" pitchFamily="34" charset="0"/>
              <a:buChar char="•"/>
            </a:pPr>
            <a:r>
              <a:rPr lang="en-US" sz="1800" dirty="0"/>
              <a:t>Unique market insight/opportunity</a:t>
            </a:r>
          </a:p>
          <a:p>
            <a:pPr marL="257175" indent="-257175">
              <a:spcBef>
                <a:spcPts val="500"/>
              </a:spcBef>
              <a:spcAft>
                <a:spcPts val="1000"/>
              </a:spcAft>
              <a:buFont typeface="Arial" panose="020B0604020202020204" pitchFamily="34" charset="0"/>
              <a:buChar char="•"/>
            </a:pPr>
            <a:r>
              <a:rPr lang="en-US" sz="1800" dirty="0"/>
              <a:t>Fundraising plan &amp; value creation</a:t>
            </a:r>
          </a:p>
          <a:p>
            <a:pPr marL="257175" indent="-257175">
              <a:spcBef>
                <a:spcPts val="500"/>
              </a:spcBef>
              <a:spcAft>
                <a:spcPts val="1000"/>
              </a:spcAft>
              <a:buFont typeface="Arial" panose="020B0604020202020204" pitchFamily="34" charset="0"/>
              <a:buChar char="•"/>
            </a:pPr>
            <a:endParaRPr lang="en-US" sz="1600" dirty="0"/>
          </a:p>
        </p:txBody>
      </p:sp>
      <p:pic>
        <p:nvPicPr>
          <p:cNvPr id="4" name="Picture 3" descr="A close up of a logo&#10;&#10;Description automatically generated">
            <a:extLst>
              <a:ext uri="{FF2B5EF4-FFF2-40B4-BE49-F238E27FC236}">
                <a16:creationId xmlns:a16="http://schemas.microsoft.com/office/drawing/2014/main" id="{918F1F84-E097-8F4D-B7B9-2C1188393544}"/>
              </a:ext>
            </a:extLst>
          </p:cNvPr>
          <p:cNvPicPr>
            <a:picLocks noChangeAspect="1"/>
          </p:cNvPicPr>
          <p:nvPr/>
        </p:nvPicPr>
        <p:blipFill>
          <a:blip r:embed="rId3"/>
          <a:stretch>
            <a:fillRect/>
          </a:stretch>
        </p:blipFill>
        <p:spPr>
          <a:xfrm>
            <a:off x="940022" y="1025846"/>
            <a:ext cx="2616201" cy="2616201"/>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E25F636B-0209-A348-919C-BE60F26E3257}"/>
              </a:ext>
            </a:extLst>
          </p:cNvPr>
          <p:cNvPicPr>
            <a:picLocks noChangeAspect="1"/>
          </p:cNvPicPr>
          <p:nvPr/>
        </p:nvPicPr>
        <p:blipFill>
          <a:blip r:embed="rId4"/>
          <a:stretch>
            <a:fillRect/>
          </a:stretch>
        </p:blipFill>
        <p:spPr>
          <a:xfrm>
            <a:off x="5206208" y="1025846"/>
            <a:ext cx="2616202" cy="2616202"/>
          </a:xfrm>
          <a:prstGeom prst="rect">
            <a:avLst/>
          </a:prstGeom>
        </p:spPr>
      </p:pic>
      <p:cxnSp>
        <p:nvCxnSpPr>
          <p:cNvPr id="9" name="Straight Connector 8">
            <a:extLst>
              <a:ext uri="{FF2B5EF4-FFF2-40B4-BE49-F238E27FC236}">
                <a16:creationId xmlns:a16="http://schemas.microsoft.com/office/drawing/2014/main" id="{147DC944-84A4-4847-BD2E-CEA318CFA262}"/>
              </a:ext>
            </a:extLst>
          </p:cNvPr>
          <p:cNvCxnSpPr>
            <a:cxnSpLocks/>
          </p:cNvCxnSpPr>
          <p:nvPr/>
        </p:nvCxnSpPr>
        <p:spPr>
          <a:xfrm>
            <a:off x="4576702" y="1025846"/>
            <a:ext cx="0" cy="51011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256155"/>
      </p:ext>
    </p:extLst>
  </p:cSld>
  <p:clrMapOvr>
    <a:masterClrMapping/>
  </p:clrMapOvr>
</p:sld>
</file>

<file path=ppt/theme/theme1.xml><?xml version="1.0" encoding="utf-8"?>
<a:theme xmlns:a="http://schemas.openxmlformats.org/drawingml/2006/main" name="Office Theme">
  <a:themeElements>
    <a:clrScheme name="osage 2018">
      <a:dk1>
        <a:srgbClr val="000000"/>
      </a:dk1>
      <a:lt1>
        <a:srgbClr val="FFFFFF"/>
      </a:lt1>
      <a:dk2>
        <a:srgbClr val="183B68"/>
      </a:dk2>
      <a:lt2>
        <a:srgbClr val="DFEBF6"/>
      </a:lt2>
      <a:accent1>
        <a:srgbClr val="20717F"/>
      </a:accent1>
      <a:accent2>
        <a:srgbClr val="389583"/>
      </a:accent2>
      <a:accent3>
        <a:srgbClr val="99CCCC"/>
      </a:accent3>
      <a:accent4>
        <a:srgbClr val="5B9BD5"/>
      </a:accent4>
      <a:accent5>
        <a:srgbClr val="FFCC05"/>
      </a:accent5>
      <a:accent6>
        <a:srgbClr val="F26722"/>
      </a:accent6>
      <a:hlink>
        <a:srgbClr val="98D2AB"/>
      </a:hlink>
      <a:folHlink>
        <a:srgbClr val="ADDAB9"/>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age_v5_ab_2018_raleway" id="{866A807E-F400-5F48-8622-838F05C6514F}" vid="{FBC13B88-5F62-DF44-838F-5AEC42CD51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osage_prod_2018_raleway</Template>
  <TotalTime>51021</TotalTime>
  <Words>1847</Words>
  <Application>Microsoft Macintosh PowerPoint</Application>
  <PresentationFormat>On-screen Show (4:3)</PresentationFormat>
  <Paragraphs>298</Paragraphs>
  <Slides>26</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Raleway</vt:lpstr>
      <vt:lpstr>Office Theme</vt:lpstr>
      <vt:lpstr>Pitching 101: How to Present Your Startups and Technology Innovation to Potential Funders</vt:lpstr>
      <vt:lpstr>Anurag Agarwal</vt:lpstr>
      <vt:lpstr>PowerPoint Presentation</vt:lpstr>
      <vt:lpstr>Funding Sources for Startups</vt:lpstr>
      <vt:lpstr>VC By the Numbers</vt:lpstr>
      <vt:lpstr>The Likelihood of Getting your Startup Funded by a VC</vt:lpstr>
      <vt:lpstr>Sliding Down the OUP Deal Funnel</vt:lpstr>
      <vt:lpstr>Initial Interactions &amp; Pitch Decks</vt:lpstr>
      <vt:lpstr>Who Pitches? Play to your strengths</vt:lpstr>
      <vt:lpstr>Lessons Learned about Raising Capital</vt:lpstr>
      <vt:lpstr>Know Your Investor: VCs Invest at Different Stages (Life Science)</vt:lpstr>
      <vt:lpstr>General Pitching Guidelines</vt:lpstr>
      <vt:lpstr>PowerPoint Presentation</vt:lpstr>
      <vt:lpstr>A Pitch Deck to Impress Investors</vt:lpstr>
      <vt:lpstr>    Introduction: Problem &amp; Solution</vt:lpstr>
      <vt:lpstr>    Leadership</vt:lpstr>
      <vt:lpstr>    Market Opportunity: Why Now? </vt:lpstr>
      <vt:lpstr>    Market Opportunity: The Problem</vt:lpstr>
      <vt:lpstr>    Technology &amp; Product: The Solution</vt:lpstr>
      <vt:lpstr>    Technology &amp; Product: Why this can work </vt:lpstr>
      <vt:lpstr>    Competition</vt:lpstr>
      <vt:lpstr>    Operational Plan / Milestones</vt:lpstr>
      <vt:lpstr>    Financing Strategy</vt:lpstr>
      <vt:lpstr>    Summary and Vision</vt:lpstr>
      <vt:lpstr>Summing it all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Azar</dc:creator>
  <cp:lastModifiedBy>Natasha Azar</cp:lastModifiedBy>
  <cp:revision>362</cp:revision>
  <dcterms:created xsi:type="dcterms:W3CDTF">2018-12-20T20:21:06Z</dcterms:created>
  <dcterms:modified xsi:type="dcterms:W3CDTF">2020-08-12T13:40:41Z</dcterms:modified>
</cp:coreProperties>
</file>