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40"/>
  </p:notesMasterIdLst>
  <p:sldIdLst>
    <p:sldId id="300" r:id="rId2"/>
    <p:sldId id="586" r:id="rId3"/>
    <p:sldId id="557" r:id="rId4"/>
    <p:sldId id="569" r:id="rId5"/>
    <p:sldId id="587" r:id="rId6"/>
    <p:sldId id="575" r:id="rId7"/>
    <p:sldId id="570" r:id="rId8"/>
    <p:sldId id="573" r:id="rId9"/>
    <p:sldId id="577" r:id="rId10"/>
    <p:sldId id="578" r:id="rId11"/>
    <p:sldId id="510" r:id="rId12"/>
    <p:sldId id="512" r:id="rId13"/>
    <p:sldId id="511" r:id="rId14"/>
    <p:sldId id="513" r:id="rId15"/>
    <p:sldId id="435" r:id="rId16"/>
    <p:sldId id="431" r:id="rId17"/>
    <p:sldId id="434" r:id="rId18"/>
    <p:sldId id="436" r:id="rId19"/>
    <p:sldId id="439" r:id="rId20"/>
    <p:sldId id="442" r:id="rId21"/>
    <p:sldId id="437" r:id="rId22"/>
    <p:sldId id="432" r:id="rId23"/>
    <p:sldId id="493" r:id="rId24"/>
    <p:sldId id="584" r:id="rId25"/>
    <p:sldId id="585" r:id="rId26"/>
    <p:sldId id="264" r:id="rId27"/>
    <p:sldId id="576" r:id="rId28"/>
    <p:sldId id="558" r:id="rId29"/>
    <p:sldId id="580" r:id="rId30"/>
    <p:sldId id="425" r:id="rId31"/>
    <p:sldId id="427" r:id="rId32"/>
    <p:sldId id="582" r:id="rId33"/>
    <p:sldId id="583" r:id="rId34"/>
    <p:sldId id="429" r:id="rId35"/>
    <p:sldId id="562" r:id="rId36"/>
    <p:sldId id="565" r:id="rId37"/>
    <p:sldId id="489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48A"/>
    <a:srgbClr val="2A7198"/>
    <a:srgbClr val="CF5903"/>
    <a:srgbClr val="DB5E03"/>
    <a:srgbClr val="1B5273"/>
    <a:srgbClr val="123850"/>
    <a:srgbClr val="2B7BA8"/>
    <a:srgbClr val="FFD579"/>
    <a:srgbClr val="E5D69B"/>
    <a:srgbClr val="32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/>
    <p:restoredTop sz="94783"/>
  </p:normalViewPr>
  <p:slideViewPr>
    <p:cSldViewPr snapToGrid="0" snapToObjects="1">
      <p:cViewPr>
        <p:scale>
          <a:sx n="88" d="100"/>
          <a:sy n="88" d="100"/>
        </p:scale>
        <p:origin x="116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8D557-8AC8-DB4B-A1B5-59FD8DE52EBF}" type="doc">
      <dgm:prSet loTypeId="urn:microsoft.com/office/officeart/2005/8/layout/vProcess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26312F-49A1-FD4D-AE96-F3E85A59768B}">
      <dgm:prSet phldrT="[Text]" custT="1"/>
      <dgm:spPr>
        <a:solidFill>
          <a:srgbClr val="3288B7"/>
        </a:solidFill>
      </dgm:spPr>
      <dgm:t>
        <a:bodyPr/>
        <a:lstStyle/>
        <a:p>
          <a:r>
            <a:rPr lang="en-US" sz="2000" dirty="0">
              <a:latin typeface="Bodoni 72 Oldstyle Book" charset="0"/>
              <a:ea typeface="Bodoni 72 Oldstyle Book" charset="0"/>
              <a:cs typeface="Bodoni 72 Oldstyle Book" charset="0"/>
            </a:rPr>
            <a:t>                     Invited to ZAP</a:t>
          </a:r>
        </a:p>
      </dgm:t>
    </dgm:pt>
    <dgm:pt modelId="{E61A0D94-4B1B-7B48-B2F1-621E7FB4F3A8}" type="parTrans" cxnId="{868A2E97-7768-234D-897B-25805FA7E711}">
      <dgm:prSet/>
      <dgm:spPr/>
      <dgm:t>
        <a:bodyPr/>
        <a:lstStyle/>
        <a:p>
          <a:endParaRPr lang="en-US"/>
        </a:p>
      </dgm:t>
    </dgm:pt>
    <dgm:pt modelId="{2DCA855E-75BF-884A-81E1-9897F3E869BC}" type="sibTrans" cxnId="{868A2E97-7768-234D-897B-25805FA7E711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DDF0199-853A-B84B-914E-4E6462B90D90}">
      <dgm:prSet phldrT="[Text]" custT="1"/>
      <dgm:spPr>
        <a:solidFill>
          <a:srgbClr val="2B7BA8"/>
        </a:solidFill>
      </dgm:spPr>
      <dgm:t>
        <a:bodyPr/>
        <a:lstStyle/>
        <a:p>
          <a:r>
            <a:rPr lang="en-US" sz="2000" dirty="0">
              <a:latin typeface="Bodoni 72 Oldstyle Book" charset="0"/>
              <a:ea typeface="Bodoni 72 Oldstyle Book" charset="0"/>
              <a:cs typeface="Bodoni 72 Oldstyle Book" charset="0"/>
            </a:rPr>
            <a:t>                            Invited to BOOM</a:t>
          </a:r>
        </a:p>
      </dgm:t>
    </dgm:pt>
    <dgm:pt modelId="{62F8CF26-B4BB-8947-B777-9E6171CC24B2}" type="parTrans" cxnId="{A679D614-FF04-3645-8D53-19A1495232CF}">
      <dgm:prSet/>
      <dgm:spPr/>
      <dgm:t>
        <a:bodyPr/>
        <a:lstStyle/>
        <a:p>
          <a:endParaRPr lang="en-US"/>
        </a:p>
      </dgm:t>
    </dgm:pt>
    <dgm:pt modelId="{F81CA6C1-7389-6443-9221-0C6AAFCD1608}" type="sibTrans" cxnId="{A679D614-FF04-3645-8D53-19A1495232CF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ABC98480-B2B4-CA46-ADD0-A7FA1BDB60CD}">
      <dgm:prSet phldrT="[Text]" custT="1"/>
      <dgm:spPr>
        <a:solidFill>
          <a:srgbClr val="123850"/>
        </a:solidFill>
      </dgm:spPr>
      <dgm:t>
        <a:bodyPr/>
        <a:lstStyle/>
        <a:p>
          <a:r>
            <a:rPr lang="en-US" sz="2000" dirty="0">
              <a:latin typeface="Bodoni 72 Oldstyle Book" charset="0"/>
              <a:ea typeface="Bodoni 72 Oldstyle Book" charset="0"/>
              <a:cs typeface="Bodoni 72 Oldstyle Book" charset="0"/>
            </a:rPr>
            <a:t>	Application to National I-Corps</a:t>
          </a:r>
        </a:p>
      </dgm:t>
    </dgm:pt>
    <dgm:pt modelId="{5FCDF076-A896-1A4D-AF46-C20343020A63}" type="parTrans" cxnId="{91D043D4-B708-1546-B96E-1598720E2E48}">
      <dgm:prSet/>
      <dgm:spPr/>
      <dgm:t>
        <a:bodyPr/>
        <a:lstStyle/>
        <a:p>
          <a:endParaRPr lang="en-US"/>
        </a:p>
      </dgm:t>
    </dgm:pt>
    <dgm:pt modelId="{6B63650F-CCA0-5D41-8041-272C94D55DF5}" type="sibTrans" cxnId="{91D043D4-B708-1546-B96E-1598720E2E48}">
      <dgm:prSet/>
      <dgm:spPr/>
      <dgm:t>
        <a:bodyPr/>
        <a:lstStyle/>
        <a:p>
          <a:endParaRPr lang="en-US"/>
        </a:p>
      </dgm:t>
    </dgm:pt>
    <dgm:pt modelId="{EA10A61E-BBDB-044A-BD38-3E5C23E766A0}">
      <dgm:prSet phldrT="[Text]" custT="1"/>
      <dgm:spPr>
        <a:solidFill>
          <a:srgbClr val="1B5273"/>
        </a:solidFill>
      </dgm:spPr>
      <dgm:t>
        <a:bodyPr/>
        <a:lstStyle/>
        <a:p>
          <a:r>
            <a:rPr lang="en-US" sz="2000" dirty="0">
              <a:latin typeface="Bodoni 72 Oldstyle Book" charset="0"/>
              <a:ea typeface="Bodoni 72 Oldstyle Book" charset="0"/>
              <a:cs typeface="Bodoni 72 Oldstyle Book" charset="0"/>
            </a:rPr>
            <a:t>	Application to IN-LA sponsorship</a:t>
          </a:r>
        </a:p>
      </dgm:t>
    </dgm:pt>
    <dgm:pt modelId="{B46DFE01-D698-1345-8889-871E53C8BF79}" type="parTrans" cxnId="{860FC8D3-D73C-2143-B08D-598DA0B557D7}">
      <dgm:prSet/>
      <dgm:spPr/>
      <dgm:t>
        <a:bodyPr/>
        <a:lstStyle/>
        <a:p>
          <a:endParaRPr lang="en-US"/>
        </a:p>
      </dgm:t>
    </dgm:pt>
    <dgm:pt modelId="{F4F17147-98EF-DD4B-A7CE-14F7F3B1CB2C}" type="sibTrans" cxnId="{860FC8D3-D73C-2143-B08D-598DA0B557D7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D9361AB-0E5C-6040-8E2B-439DAD25C757}" type="pres">
      <dgm:prSet presAssocID="{BEC8D557-8AC8-DB4B-A1B5-59FD8DE52EBF}" presName="outerComposite" presStyleCnt="0">
        <dgm:presLayoutVars>
          <dgm:chMax val="5"/>
          <dgm:dir/>
          <dgm:resizeHandles val="exact"/>
        </dgm:presLayoutVars>
      </dgm:prSet>
      <dgm:spPr/>
    </dgm:pt>
    <dgm:pt modelId="{F85CA3A0-86B8-6247-925D-F73D130063B6}" type="pres">
      <dgm:prSet presAssocID="{BEC8D557-8AC8-DB4B-A1B5-59FD8DE52EBF}" presName="dummyMaxCanvas" presStyleCnt="0">
        <dgm:presLayoutVars/>
      </dgm:prSet>
      <dgm:spPr/>
    </dgm:pt>
    <dgm:pt modelId="{755E4560-46A4-A144-85A4-FBE5C9CDF810}" type="pres">
      <dgm:prSet presAssocID="{BEC8D557-8AC8-DB4B-A1B5-59FD8DE52EBF}" presName="FourNodes_1" presStyleLbl="node1" presStyleIdx="0" presStyleCnt="4" custScaleX="67050" custScaleY="75370" custLinFactNeighborX="-6928" custLinFactNeighborY="1221">
        <dgm:presLayoutVars>
          <dgm:bulletEnabled val="1"/>
        </dgm:presLayoutVars>
      </dgm:prSet>
      <dgm:spPr/>
    </dgm:pt>
    <dgm:pt modelId="{E65C51C7-72ED-6A45-8475-E4256EA4462A}" type="pres">
      <dgm:prSet presAssocID="{BEC8D557-8AC8-DB4B-A1B5-59FD8DE52EBF}" presName="FourNodes_2" presStyleLbl="node1" presStyleIdx="1" presStyleCnt="4" custScaleX="78170" custScaleY="70790" custLinFactNeighborX="-1539" custLinFactNeighborY="-18854">
        <dgm:presLayoutVars>
          <dgm:bulletEnabled val="1"/>
        </dgm:presLayoutVars>
      </dgm:prSet>
      <dgm:spPr/>
    </dgm:pt>
    <dgm:pt modelId="{217FD7FF-755B-C247-B0A4-98D737D80A28}" type="pres">
      <dgm:prSet presAssocID="{BEC8D557-8AC8-DB4B-A1B5-59FD8DE52EBF}" presName="FourNodes_3" presStyleLbl="node1" presStyleIdx="2" presStyleCnt="4" custScaleX="81968" custScaleY="69885" custLinFactNeighborX="7183" custLinFactNeighborY="-26806">
        <dgm:presLayoutVars>
          <dgm:bulletEnabled val="1"/>
        </dgm:presLayoutVars>
      </dgm:prSet>
      <dgm:spPr/>
    </dgm:pt>
    <dgm:pt modelId="{7543FC09-4EA6-E542-B336-D4996407FF17}" type="pres">
      <dgm:prSet presAssocID="{BEC8D557-8AC8-DB4B-A1B5-59FD8DE52EBF}" presName="FourNodes_4" presStyleLbl="node1" presStyleIdx="3" presStyleCnt="4" custScaleX="82740" custScaleY="74751" custLinFactNeighborX="8630" custLinFactNeighborY="-30120">
        <dgm:presLayoutVars>
          <dgm:bulletEnabled val="1"/>
        </dgm:presLayoutVars>
      </dgm:prSet>
      <dgm:spPr/>
    </dgm:pt>
    <dgm:pt modelId="{673F4325-D9F6-374D-A049-B5C6E0D5E4DD}" type="pres">
      <dgm:prSet presAssocID="{BEC8D557-8AC8-DB4B-A1B5-59FD8DE52EBF}" presName="FourConn_1-2" presStyleLbl="fgAccFollowNode1" presStyleIdx="0" presStyleCnt="3" custLinFactX="-100000" custLinFactNeighborX="-159376" custLinFactNeighborY="-15609">
        <dgm:presLayoutVars>
          <dgm:bulletEnabled val="1"/>
        </dgm:presLayoutVars>
      </dgm:prSet>
      <dgm:spPr/>
    </dgm:pt>
    <dgm:pt modelId="{BFE5E6AA-EC1F-6C4B-B755-734CCA39DB99}" type="pres">
      <dgm:prSet presAssocID="{BEC8D557-8AC8-DB4B-A1B5-59FD8DE52EBF}" presName="FourConn_2-3" presStyleLbl="fgAccFollowNode1" presStyleIdx="1" presStyleCnt="3" custLinFactX="-41533" custLinFactNeighborX="-100000" custLinFactNeighborY="-36009">
        <dgm:presLayoutVars>
          <dgm:bulletEnabled val="1"/>
        </dgm:presLayoutVars>
      </dgm:prSet>
      <dgm:spPr/>
    </dgm:pt>
    <dgm:pt modelId="{6F9BF4D5-D1AB-E145-86BE-9E193E1AC846}" type="pres">
      <dgm:prSet presAssocID="{BEC8D557-8AC8-DB4B-A1B5-59FD8DE52EBF}" presName="FourConn_3-4" presStyleLbl="fgAccFollowNode1" presStyleIdx="2" presStyleCnt="3" custLinFactNeighborX="-55721" custLinFactNeighborY="-32007">
        <dgm:presLayoutVars>
          <dgm:bulletEnabled val="1"/>
        </dgm:presLayoutVars>
      </dgm:prSet>
      <dgm:spPr/>
    </dgm:pt>
    <dgm:pt modelId="{33EAF067-9397-0B4F-9E5F-B1C30821A1E0}" type="pres">
      <dgm:prSet presAssocID="{BEC8D557-8AC8-DB4B-A1B5-59FD8DE52EBF}" presName="FourNodes_1_text" presStyleLbl="node1" presStyleIdx="3" presStyleCnt="4">
        <dgm:presLayoutVars>
          <dgm:bulletEnabled val="1"/>
        </dgm:presLayoutVars>
      </dgm:prSet>
      <dgm:spPr/>
    </dgm:pt>
    <dgm:pt modelId="{CBB1CC16-DD2A-4443-9430-787EE805589E}" type="pres">
      <dgm:prSet presAssocID="{BEC8D557-8AC8-DB4B-A1B5-59FD8DE52EBF}" presName="FourNodes_2_text" presStyleLbl="node1" presStyleIdx="3" presStyleCnt="4">
        <dgm:presLayoutVars>
          <dgm:bulletEnabled val="1"/>
        </dgm:presLayoutVars>
      </dgm:prSet>
      <dgm:spPr/>
    </dgm:pt>
    <dgm:pt modelId="{21836010-E6ED-A045-B069-EC9F007490DB}" type="pres">
      <dgm:prSet presAssocID="{BEC8D557-8AC8-DB4B-A1B5-59FD8DE52EBF}" presName="FourNodes_3_text" presStyleLbl="node1" presStyleIdx="3" presStyleCnt="4">
        <dgm:presLayoutVars>
          <dgm:bulletEnabled val="1"/>
        </dgm:presLayoutVars>
      </dgm:prSet>
      <dgm:spPr/>
    </dgm:pt>
    <dgm:pt modelId="{3EF9B672-B135-DB49-ABAE-7EAD3DD2B238}" type="pres">
      <dgm:prSet presAssocID="{BEC8D557-8AC8-DB4B-A1B5-59FD8DE52E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330A013-1464-9D4E-8E99-4A9EA466946F}" type="presOf" srcId="{EA10A61E-BBDB-044A-BD38-3E5C23E766A0}" destId="{21836010-E6ED-A045-B069-EC9F007490DB}" srcOrd="1" destOrd="0" presId="urn:microsoft.com/office/officeart/2005/8/layout/vProcess5"/>
    <dgm:cxn modelId="{BC7FA314-149D-B347-980D-206D505CA715}" type="presOf" srcId="{ABC98480-B2B4-CA46-ADD0-A7FA1BDB60CD}" destId="{7543FC09-4EA6-E542-B336-D4996407FF17}" srcOrd="0" destOrd="0" presId="urn:microsoft.com/office/officeart/2005/8/layout/vProcess5"/>
    <dgm:cxn modelId="{A679D614-FF04-3645-8D53-19A1495232CF}" srcId="{BEC8D557-8AC8-DB4B-A1B5-59FD8DE52EBF}" destId="{1DDF0199-853A-B84B-914E-4E6462B90D90}" srcOrd="1" destOrd="0" parTransId="{62F8CF26-B4BB-8947-B777-9E6171CC24B2}" sibTransId="{F81CA6C1-7389-6443-9221-0C6AAFCD1608}"/>
    <dgm:cxn modelId="{B4709C35-BEB5-FC4B-A885-E5CE43A5D771}" type="presOf" srcId="{F4F17147-98EF-DD4B-A7CE-14F7F3B1CB2C}" destId="{6F9BF4D5-D1AB-E145-86BE-9E193E1AC846}" srcOrd="0" destOrd="0" presId="urn:microsoft.com/office/officeart/2005/8/layout/vProcess5"/>
    <dgm:cxn modelId="{59869F39-9009-E446-ADCD-CCD3B0F757F6}" type="presOf" srcId="{2DCA855E-75BF-884A-81E1-9897F3E869BC}" destId="{673F4325-D9F6-374D-A049-B5C6E0D5E4DD}" srcOrd="0" destOrd="0" presId="urn:microsoft.com/office/officeart/2005/8/layout/vProcess5"/>
    <dgm:cxn modelId="{0D8CED5C-A764-C44B-A228-9483C0708DD9}" type="presOf" srcId="{1DDF0199-853A-B84B-914E-4E6462B90D90}" destId="{CBB1CC16-DD2A-4443-9430-787EE805589E}" srcOrd="1" destOrd="0" presId="urn:microsoft.com/office/officeart/2005/8/layout/vProcess5"/>
    <dgm:cxn modelId="{868A2E97-7768-234D-897B-25805FA7E711}" srcId="{BEC8D557-8AC8-DB4B-A1B5-59FD8DE52EBF}" destId="{6026312F-49A1-FD4D-AE96-F3E85A59768B}" srcOrd="0" destOrd="0" parTransId="{E61A0D94-4B1B-7B48-B2F1-621E7FB4F3A8}" sibTransId="{2DCA855E-75BF-884A-81E1-9897F3E869BC}"/>
    <dgm:cxn modelId="{94E2029A-F339-A74B-A827-5445C5120212}" type="presOf" srcId="{6026312F-49A1-FD4D-AE96-F3E85A59768B}" destId="{755E4560-46A4-A144-85A4-FBE5C9CDF810}" srcOrd="0" destOrd="0" presId="urn:microsoft.com/office/officeart/2005/8/layout/vProcess5"/>
    <dgm:cxn modelId="{AF39269C-3CBF-2D4C-AFC0-A4EA41C73B6F}" type="presOf" srcId="{6026312F-49A1-FD4D-AE96-F3E85A59768B}" destId="{33EAF067-9397-0B4F-9E5F-B1C30821A1E0}" srcOrd="1" destOrd="0" presId="urn:microsoft.com/office/officeart/2005/8/layout/vProcess5"/>
    <dgm:cxn modelId="{B09B50A0-107E-3C41-8578-5536C8A2D0F4}" type="presOf" srcId="{1DDF0199-853A-B84B-914E-4E6462B90D90}" destId="{E65C51C7-72ED-6A45-8475-E4256EA4462A}" srcOrd="0" destOrd="0" presId="urn:microsoft.com/office/officeart/2005/8/layout/vProcess5"/>
    <dgm:cxn modelId="{20A333C5-5EE2-0F43-9506-BA06446FB805}" type="presOf" srcId="{BEC8D557-8AC8-DB4B-A1B5-59FD8DE52EBF}" destId="{ED9361AB-0E5C-6040-8E2B-439DAD25C757}" srcOrd="0" destOrd="0" presId="urn:microsoft.com/office/officeart/2005/8/layout/vProcess5"/>
    <dgm:cxn modelId="{DD2FF4C6-205A-3C45-9A24-DBC05D3EC421}" type="presOf" srcId="{ABC98480-B2B4-CA46-ADD0-A7FA1BDB60CD}" destId="{3EF9B672-B135-DB49-ABAE-7EAD3DD2B238}" srcOrd="1" destOrd="0" presId="urn:microsoft.com/office/officeart/2005/8/layout/vProcess5"/>
    <dgm:cxn modelId="{5F4B06C9-C951-DA46-8B6F-7B27BBA9BDE2}" type="presOf" srcId="{F81CA6C1-7389-6443-9221-0C6AAFCD1608}" destId="{BFE5E6AA-EC1F-6C4B-B755-734CCA39DB99}" srcOrd="0" destOrd="0" presId="urn:microsoft.com/office/officeart/2005/8/layout/vProcess5"/>
    <dgm:cxn modelId="{EC37D4CC-19DD-7349-BA16-75D72DDE7AE3}" type="presOf" srcId="{EA10A61E-BBDB-044A-BD38-3E5C23E766A0}" destId="{217FD7FF-755B-C247-B0A4-98D737D80A28}" srcOrd="0" destOrd="0" presId="urn:microsoft.com/office/officeart/2005/8/layout/vProcess5"/>
    <dgm:cxn modelId="{860FC8D3-D73C-2143-B08D-598DA0B557D7}" srcId="{BEC8D557-8AC8-DB4B-A1B5-59FD8DE52EBF}" destId="{EA10A61E-BBDB-044A-BD38-3E5C23E766A0}" srcOrd="2" destOrd="0" parTransId="{B46DFE01-D698-1345-8889-871E53C8BF79}" sibTransId="{F4F17147-98EF-DD4B-A7CE-14F7F3B1CB2C}"/>
    <dgm:cxn modelId="{91D043D4-B708-1546-B96E-1598720E2E48}" srcId="{BEC8D557-8AC8-DB4B-A1B5-59FD8DE52EBF}" destId="{ABC98480-B2B4-CA46-ADD0-A7FA1BDB60CD}" srcOrd="3" destOrd="0" parTransId="{5FCDF076-A896-1A4D-AF46-C20343020A63}" sibTransId="{6B63650F-CCA0-5D41-8041-272C94D55DF5}"/>
    <dgm:cxn modelId="{9F60D627-5AF7-E94E-B28D-AB53BED35735}" type="presParOf" srcId="{ED9361AB-0E5C-6040-8E2B-439DAD25C757}" destId="{F85CA3A0-86B8-6247-925D-F73D130063B6}" srcOrd="0" destOrd="0" presId="urn:microsoft.com/office/officeart/2005/8/layout/vProcess5"/>
    <dgm:cxn modelId="{4E4AEA6F-E9AE-C94C-BDA9-4E1E3988BF01}" type="presParOf" srcId="{ED9361AB-0E5C-6040-8E2B-439DAD25C757}" destId="{755E4560-46A4-A144-85A4-FBE5C9CDF810}" srcOrd="1" destOrd="0" presId="urn:microsoft.com/office/officeart/2005/8/layout/vProcess5"/>
    <dgm:cxn modelId="{A6A4C335-1B48-2545-B028-36AC63DF5835}" type="presParOf" srcId="{ED9361AB-0E5C-6040-8E2B-439DAD25C757}" destId="{E65C51C7-72ED-6A45-8475-E4256EA4462A}" srcOrd="2" destOrd="0" presId="urn:microsoft.com/office/officeart/2005/8/layout/vProcess5"/>
    <dgm:cxn modelId="{D6A0B545-A029-6244-B3B1-44E6DE5A98C6}" type="presParOf" srcId="{ED9361AB-0E5C-6040-8E2B-439DAD25C757}" destId="{217FD7FF-755B-C247-B0A4-98D737D80A28}" srcOrd="3" destOrd="0" presId="urn:microsoft.com/office/officeart/2005/8/layout/vProcess5"/>
    <dgm:cxn modelId="{440BFB29-DB4B-0E4A-9796-682C853A6F61}" type="presParOf" srcId="{ED9361AB-0E5C-6040-8E2B-439DAD25C757}" destId="{7543FC09-4EA6-E542-B336-D4996407FF17}" srcOrd="4" destOrd="0" presId="urn:microsoft.com/office/officeart/2005/8/layout/vProcess5"/>
    <dgm:cxn modelId="{8AD7CAB3-1E59-8A43-84C7-EE7A67B30473}" type="presParOf" srcId="{ED9361AB-0E5C-6040-8E2B-439DAD25C757}" destId="{673F4325-D9F6-374D-A049-B5C6E0D5E4DD}" srcOrd="5" destOrd="0" presId="urn:microsoft.com/office/officeart/2005/8/layout/vProcess5"/>
    <dgm:cxn modelId="{39867B52-D154-E245-AC50-68BBB1CFF119}" type="presParOf" srcId="{ED9361AB-0E5C-6040-8E2B-439DAD25C757}" destId="{BFE5E6AA-EC1F-6C4B-B755-734CCA39DB99}" srcOrd="6" destOrd="0" presId="urn:microsoft.com/office/officeart/2005/8/layout/vProcess5"/>
    <dgm:cxn modelId="{F0097D6C-A47E-3F40-A0E9-18FFE687B625}" type="presParOf" srcId="{ED9361AB-0E5C-6040-8E2B-439DAD25C757}" destId="{6F9BF4D5-D1AB-E145-86BE-9E193E1AC846}" srcOrd="7" destOrd="0" presId="urn:microsoft.com/office/officeart/2005/8/layout/vProcess5"/>
    <dgm:cxn modelId="{B2F70F78-450A-154D-A80A-F8DB6BD39428}" type="presParOf" srcId="{ED9361AB-0E5C-6040-8E2B-439DAD25C757}" destId="{33EAF067-9397-0B4F-9E5F-B1C30821A1E0}" srcOrd="8" destOrd="0" presId="urn:microsoft.com/office/officeart/2005/8/layout/vProcess5"/>
    <dgm:cxn modelId="{4D1837ED-7B64-154D-BF1F-485F43537EF0}" type="presParOf" srcId="{ED9361AB-0E5C-6040-8E2B-439DAD25C757}" destId="{CBB1CC16-DD2A-4443-9430-787EE805589E}" srcOrd="9" destOrd="0" presId="urn:microsoft.com/office/officeart/2005/8/layout/vProcess5"/>
    <dgm:cxn modelId="{2BB620C0-EA48-754F-B4CA-3F4283725BDC}" type="presParOf" srcId="{ED9361AB-0E5C-6040-8E2B-439DAD25C757}" destId="{21836010-E6ED-A045-B069-EC9F007490DB}" srcOrd="10" destOrd="0" presId="urn:microsoft.com/office/officeart/2005/8/layout/vProcess5"/>
    <dgm:cxn modelId="{3D845F59-6379-4B4E-BBE2-F75F9443219D}" type="presParOf" srcId="{ED9361AB-0E5C-6040-8E2B-439DAD25C757}" destId="{3EF9B672-B135-DB49-ABAE-7EAD3DD2B238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8D557-8AC8-DB4B-A1B5-59FD8DE52EBF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F891CA-E7AC-4C44-AC75-D72DEAA84797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BOOM</a:t>
          </a:r>
        </a:p>
      </dgm:t>
    </dgm:pt>
    <dgm:pt modelId="{C70B8FA2-B496-444D-ACEC-097685D95731}" type="parTrans" cxnId="{3922C08A-E923-B64F-8858-6936DC1DC4F6}">
      <dgm:prSet/>
      <dgm:spPr/>
      <dgm:t>
        <a:bodyPr/>
        <a:lstStyle/>
        <a:p>
          <a:endParaRPr lang="en-US" sz="2800"/>
        </a:p>
      </dgm:t>
    </dgm:pt>
    <dgm:pt modelId="{A7129C44-C7AE-D945-9861-86C9183FFB5D}" type="sibTrans" cxnId="{3922C08A-E923-B64F-8858-6936DC1DC4F6}">
      <dgm:prSet/>
      <dgm:spPr/>
      <dgm:t>
        <a:bodyPr/>
        <a:lstStyle/>
        <a:p>
          <a:endParaRPr lang="en-US"/>
        </a:p>
      </dgm:t>
    </dgm:pt>
    <dgm:pt modelId="{CB0F200A-EE2F-B244-B081-3E133A13997B}">
      <dgm:prSet phldrT="[Text]"/>
      <dgm:spPr>
        <a:solidFill>
          <a:srgbClr val="FFD579">
            <a:alpha val="52941"/>
          </a:srgb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2 sessions</a:t>
          </a:r>
        </a:p>
      </dgm:t>
    </dgm:pt>
    <dgm:pt modelId="{C4D47531-9CA4-AE41-A657-C48D28651E9B}" type="parTrans" cxnId="{75DC1B2E-2322-3449-BB1A-F8EB81F4A356}">
      <dgm:prSet/>
      <dgm:spPr/>
      <dgm:t>
        <a:bodyPr/>
        <a:lstStyle/>
        <a:p>
          <a:endParaRPr lang="en-US" sz="2800"/>
        </a:p>
      </dgm:t>
    </dgm:pt>
    <dgm:pt modelId="{AFA1338E-63CB-4F45-ACD9-133DE2032E2E}" type="sibTrans" cxnId="{75DC1B2E-2322-3449-BB1A-F8EB81F4A356}">
      <dgm:prSet/>
      <dgm:spPr/>
      <dgm:t>
        <a:bodyPr/>
        <a:lstStyle/>
        <a:p>
          <a:endParaRPr lang="en-US"/>
        </a:p>
      </dgm:t>
    </dgm:pt>
    <dgm:pt modelId="{212C72BC-8ACB-1D42-AEA6-E57861A39ACB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b="1" dirty="0">
              <a:latin typeface="+mj-lt"/>
            </a:rPr>
            <a:t>National I-Corps</a:t>
          </a:r>
        </a:p>
      </dgm:t>
    </dgm:pt>
    <dgm:pt modelId="{73767099-53FA-D441-9ECA-70898B71689D}" type="parTrans" cxnId="{BE4A8787-706D-A045-A611-6677FBEF2D62}">
      <dgm:prSet/>
      <dgm:spPr/>
      <dgm:t>
        <a:bodyPr/>
        <a:lstStyle/>
        <a:p>
          <a:endParaRPr lang="en-US" sz="2800"/>
        </a:p>
      </dgm:t>
    </dgm:pt>
    <dgm:pt modelId="{E9A671CC-5DEA-A048-A9B4-BDBADE21C4F7}" type="sibTrans" cxnId="{BE4A8787-706D-A045-A611-6677FBEF2D62}">
      <dgm:prSet/>
      <dgm:spPr/>
      <dgm:t>
        <a:bodyPr/>
        <a:lstStyle/>
        <a:p>
          <a:endParaRPr lang="en-US"/>
        </a:p>
      </dgm:t>
    </dgm:pt>
    <dgm:pt modelId="{4424F918-3780-9041-9735-7D71507BF007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10 sessions</a:t>
          </a:r>
        </a:p>
      </dgm:t>
    </dgm:pt>
    <dgm:pt modelId="{EF1F6326-5A7D-774F-95ED-6BA362C0B6EA}" type="parTrans" cxnId="{038AFC97-F4FE-2C4D-B549-502FFE8C389B}">
      <dgm:prSet/>
      <dgm:spPr/>
      <dgm:t>
        <a:bodyPr/>
        <a:lstStyle/>
        <a:p>
          <a:endParaRPr lang="en-US" sz="2800"/>
        </a:p>
      </dgm:t>
    </dgm:pt>
    <dgm:pt modelId="{BAAD6DD8-BD95-ED4A-A7BA-43F963B5B03F}" type="sibTrans" cxnId="{038AFC97-F4FE-2C4D-B549-502FFE8C389B}">
      <dgm:prSet/>
      <dgm:spPr/>
      <dgm:t>
        <a:bodyPr/>
        <a:lstStyle/>
        <a:p>
          <a:endParaRPr lang="en-US"/>
        </a:p>
      </dgm:t>
    </dgm:pt>
    <dgm:pt modelId="{7F5E3F0E-8377-5C4A-8091-0182307EAFEC}">
      <dgm:prSet phldrT="[Text]"/>
      <dgm:spPr>
        <a:solidFill>
          <a:srgbClr val="FFD579">
            <a:alpha val="52941"/>
          </a:srgb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10 interviews</a:t>
          </a:r>
        </a:p>
      </dgm:t>
    </dgm:pt>
    <dgm:pt modelId="{F4CE64BB-9E67-B045-A9FE-16527FE07BBB}" type="parTrans" cxnId="{052AB92A-0D3E-DB46-8A28-2FFDEB8BA436}">
      <dgm:prSet/>
      <dgm:spPr/>
      <dgm:t>
        <a:bodyPr/>
        <a:lstStyle/>
        <a:p>
          <a:endParaRPr lang="en-US" sz="2800"/>
        </a:p>
      </dgm:t>
    </dgm:pt>
    <dgm:pt modelId="{D03F07BA-6129-FE46-832A-82321739D242}" type="sibTrans" cxnId="{052AB92A-0D3E-DB46-8A28-2FFDEB8BA436}">
      <dgm:prSet/>
      <dgm:spPr/>
      <dgm:t>
        <a:bodyPr/>
        <a:lstStyle/>
        <a:p>
          <a:endParaRPr lang="en-US"/>
        </a:p>
      </dgm:t>
    </dgm:pt>
    <dgm:pt modelId="{9C80C266-4E4E-7A46-AD35-3E5E6AD6F335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100 interviews</a:t>
          </a:r>
        </a:p>
      </dgm:t>
    </dgm:pt>
    <dgm:pt modelId="{4E0D1128-E1F0-AF4E-ABE0-A0DAA6A3CBA6}" type="parTrans" cxnId="{3504CB4A-3100-A548-8618-46E30BED4D15}">
      <dgm:prSet/>
      <dgm:spPr/>
      <dgm:t>
        <a:bodyPr/>
        <a:lstStyle/>
        <a:p>
          <a:endParaRPr lang="en-US" sz="2800"/>
        </a:p>
      </dgm:t>
    </dgm:pt>
    <dgm:pt modelId="{98DA1EFB-B2D7-C44C-923E-CDBB560DDD8C}" type="sibTrans" cxnId="{3504CB4A-3100-A548-8618-46E30BED4D15}">
      <dgm:prSet/>
      <dgm:spPr/>
      <dgm:t>
        <a:bodyPr/>
        <a:lstStyle/>
        <a:p>
          <a:endParaRPr lang="en-US"/>
        </a:p>
      </dgm:t>
    </dgm:pt>
    <dgm:pt modelId="{9AF38AEF-F53E-C545-8C92-60F08133F093}">
      <dgm:prSet phldrT="[Text]"/>
      <dgm:spPr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5 interviews</a:t>
          </a:r>
        </a:p>
      </dgm:t>
    </dgm:pt>
    <dgm:pt modelId="{B26DA9B9-B0A9-0F40-81AF-337E95F0EC34}">
      <dgm:prSet phldrT="[Text]"/>
      <dgm:spPr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2 sessions</a:t>
          </a:r>
        </a:p>
      </dgm:t>
    </dgm:pt>
    <dgm:pt modelId="{2FDDD138-B61B-9442-9F4D-5E371158FD83}">
      <dgm:prSet phldrT="[Text]"/>
      <dgm:spPr/>
      <dgm:t>
        <a:bodyPr/>
        <a:lstStyle/>
        <a:p>
          <a:r>
            <a:rPr lang="en-US" b="1" dirty="0">
              <a:latin typeface="+mj-lt"/>
            </a:rPr>
            <a:t>ZAP!</a:t>
          </a:r>
        </a:p>
      </dgm:t>
    </dgm:pt>
    <dgm:pt modelId="{00D87BAB-94CE-1C47-BACB-8DFC1F955006}" type="sibTrans" cxnId="{10A00714-A61B-754F-A026-3B3839AC7314}">
      <dgm:prSet/>
      <dgm:spPr/>
      <dgm:t>
        <a:bodyPr/>
        <a:lstStyle/>
        <a:p>
          <a:endParaRPr lang="en-US"/>
        </a:p>
      </dgm:t>
    </dgm:pt>
    <dgm:pt modelId="{57B7C351-D10C-674E-BF99-4B65A3F63794}" type="parTrans" cxnId="{10A00714-A61B-754F-A026-3B3839AC7314}">
      <dgm:prSet/>
      <dgm:spPr/>
      <dgm:t>
        <a:bodyPr/>
        <a:lstStyle/>
        <a:p>
          <a:endParaRPr lang="en-US" sz="2800"/>
        </a:p>
      </dgm:t>
    </dgm:pt>
    <dgm:pt modelId="{36198064-7B11-8E44-9F90-1898088B49B7}" type="sibTrans" cxnId="{155AE8C3-47B4-654B-9BEA-0675E47925A9}">
      <dgm:prSet/>
      <dgm:spPr/>
      <dgm:t>
        <a:bodyPr/>
        <a:lstStyle/>
        <a:p>
          <a:endParaRPr lang="en-US"/>
        </a:p>
      </dgm:t>
    </dgm:pt>
    <dgm:pt modelId="{9476D255-F21E-F641-A8D4-16A38617E3CE}" type="parTrans" cxnId="{155AE8C3-47B4-654B-9BEA-0675E47925A9}">
      <dgm:prSet/>
      <dgm:spPr/>
      <dgm:t>
        <a:bodyPr/>
        <a:lstStyle/>
        <a:p>
          <a:endParaRPr lang="en-US" sz="2800"/>
        </a:p>
      </dgm:t>
    </dgm:pt>
    <dgm:pt modelId="{7BE7B5C1-6A9C-B742-B41A-9C72C158DEF4}" type="sibTrans" cxnId="{C086DE4D-E991-8342-A7CB-15524C640BD5}">
      <dgm:prSet/>
      <dgm:spPr/>
      <dgm:t>
        <a:bodyPr/>
        <a:lstStyle/>
        <a:p>
          <a:endParaRPr lang="en-US"/>
        </a:p>
      </dgm:t>
    </dgm:pt>
    <dgm:pt modelId="{985C15F3-7492-924A-909C-E715CD97603D}" type="parTrans" cxnId="{C086DE4D-E991-8342-A7CB-15524C640BD5}">
      <dgm:prSet/>
      <dgm:spPr/>
      <dgm:t>
        <a:bodyPr/>
        <a:lstStyle/>
        <a:p>
          <a:endParaRPr lang="en-US" sz="2800"/>
        </a:p>
      </dgm:t>
    </dgm:pt>
    <dgm:pt modelId="{C83442F6-B198-BD4A-87A7-0A8B1C1AAA67}">
      <dgm:prSet phldrT="[Text]"/>
      <dgm:spPr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1 week apart</a:t>
          </a:r>
        </a:p>
      </dgm:t>
    </dgm:pt>
    <dgm:pt modelId="{B3000ED6-DC5A-E04A-9940-E77BD7F1FC93}" type="parTrans" cxnId="{AEDF513E-8CA5-9E4D-BE5B-16F8B9B987E1}">
      <dgm:prSet/>
      <dgm:spPr/>
      <dgm:t>
        <a:bodyPr/>
        <a:lstStyle/>
        <a:p>
          <a:endParaRPr lang="en-US" sz="2800"/>
        </a:p>
      </dgm:t>
    </dgm:pt>
    <dgm:pt modelId="{7368A3A2-E5EC-A749-A7E6-E109DA65C1E8}" type="sibTrans" cxnId="{AEDF513E-8CA5-9E4D-BE5B-16F8B9B987E1}">
      <dgm:prSet/>
      <dgm:spPr/>
      <dgm:t>
        <a:bodyPr/>
        <a:lstStyle/>
        <a:p>
          <a:endParaRPr lang="en-US"/>
        </a:p>
      </dgm:t>
    </dgm:pt>
    <dgm:pt modelId="{494A9A98-DAB3-C449-BF1A-8E38C6C36983}">
      <dgm:prSet phldrT="[Text]"/>
      <dgm:spPr>
        <a:solidFill>
          <a:srgbClr val="FFD579">
            <a:alpha val="52941"/>
          </a:srgb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one week apart</a:t>
          </a:r>
        </a:p>
      </dgm:t>
    </dgm:pt>
    <dgm:pt modelId="{615338B6-B980-4343-9EB0-4ACFC70C7E63}" type="parTrans" cxnId="{99F33865-F8EF-9C4B-AA55-6DA14A10F8BF}">
      <dgm:prSet/>
      <dgm:spPr/>
      <dgm:t>
        <a:bodyPr/>
        <a:lstStyle/>
        <a:p>
          <a:endParaRPr lang="en-US" sz="2800"/>
        </a:p>
      </dgm:t>
    </dgm:pt>
    <dgm:pt modelId="{552706A8-1820-5A4C-9536-D38B74C0AB4F}" type="sibTrans" cxnId="{99F33865-F8EF-9C4B-AA55-6DA14A10F8BF}">
      <dgm:prSet/>
      <dgm:spPr/>
      <dgm:t>
        <a:bodyPr/>
        <a:lstStyle/>
        <a:p>
          <a:endParaRPr lang="en-US"/>
        </a:p>
      </dgm:t>
    </dgm:pt>
    <dgm:pt modelId="{BBDD52FF-84F7-4049-8728-2EDDF552842B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>
              <a:latin typeface="Avenir Next Ultra Light" charset="0"/>
              <a:ea typeface="Avenir Next Ultra Light" charset="0"/>
              <a:cs typeface="Avenir Next Ultra Light" charset="0"/>
            </a:rPr>
            <a:t>7 weeks</a:t>
          </a:r>
        </a:p>
      </dgm:t>
    </dgm:pt>
    <dgm:pt modelId="{B0D26321-8D2A-D946-86FF-87C889A2B95F}" type="parTrans" cxnId="{DF0C13A3-97F5-1D40-BDF6-9D9DB8438378}">
      <dgm:prSet/>
      <dgm:spPr/>
      <dgm:t>
        <a:bodyPr/>
        <a:lstStyle/>
        <a:p>
          <a:endParaRPr lang="en-US" sz="2800"/>
        </a:p>
      </dgm:t>
    </dgm:pt>
    <dgm:pt modelId="{029CAE93-84D0-7241-8996-2EEDD44C5A92}" type="sibTrans" cxnId="{DF0C13A3-97F5-1D40-BDF6-9D9DB8438378}">
      <dgm:prSet/>
      <dgm:spPr/>
      <dgm:t>
        <a:bodyPr/>
        <a:lstStyle/>
        <a:p>
          <a:endParaRPr lang="en-US"/>
        </a:p>
      </dgm:t>
    </dgm:pt>
    <dgm:pt modelId="{FA9BBEC7-18F7-4D40-99DB-7D901BCD4430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combination of in-person and virtual</a:t>
          </a:r>
        </a:p>
      </dgm:t>
    </dgm:pt>
    <dgm:pt modelId="{E3E29785-0E90-4A4E-A972-C9A683C56BD1}" type="parTrans" cxnId="{D19F9230-DD3C-1540-A13A-6297A75A719F}">
      <dgm:prSet/>
      <dgm:spPr/>
      <dgm:t>
        <a:bodyPr/>
        <a:lstStyle/>
        <a:p>
          <a:endParaRPr lang="en-US"/>
        </a:p>
      </dgm:t>
    </dgm:pt>
    <dgm:pt modelId="{B24BB1AD-884B-594F-9DDB-A63E9EB10662}" type="sibTrans" cxnId="{D19F9230-DD3C-1540-A13A-6297A75A719F}">
      <dgm:prSet/>
      <dgm:spPr/>
      <dgm:t>
        <a:bodyPr/>
        <a:lstStyle/>
        <a:p>
          <a:endParaRPr lang="en-US"/>
        </a:p>
      </dgm:t>
    </dgm:pt>
    <dgm:pt modelId="{B4A62FCF-379D-0341-A0F9-CC155F11247B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$50 k!!</a:t>
          </a:r>
        </a:p>
      </dgm:t>
    </dgm:pt>
    <dgm:pt modelId="{8EABB9C2-80C7-234A-A83B-E5740762DB61}" type="parTrans" cxnId="{C41CEDB5-C7F2-1544-947B-54D0985D20CD}">
      <dgm:prSet/>
      <dgm:spPr/>
      <dgm:t>
        <a:bodyPr/>
        <a:lstStyle/>
        <a:p>
          <a:endParaRPr lang="en-US"/>
        </a:p>
      </dgm:t>
    </dgm:pt>
    <dgm:pt modelId="{99467A3A-345A-CB46-A31E-1CFFB9689294}" type="sibTrans" cxnId="{C41CEDB5-C7F2-1544-947B-54D0985D20CD}">
      <dgm:prSet/>
      <dgm:spPr/>
      <dgm:t>
        <a:bodyPr/>
        <a:lstStyle/>
        <a:p>
          <a:endParaRPr lang="en-US"/>
        </a:p>
      </dgm:t>
    </dgm:pt>
    <dgm:pt modelId="{ADA09671-6C5C-2B40-BE44-21B8D04D21A9}">
      <dgm:prSet phldrT="[Text]"/>
      <dgm:spPr>
        <a:solidFill>
          <a:srgbClr val="FFD579">
            <a:alpha val="52941"/>
          </a:srgb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online</a:t>
          </a:r>
        </a:p>
      </dgm:t>
    </dgm:pt>
    <dgm:pt modelId="{29A322D8-7F56-634C-B1A0-2AB271CC96FB}" type="parTrans" cxnId="{02317441-8C6D-AB42-80EB-76C287568619}">
      <dgm:prSet/>
      <dgm:spPr/>
      <dgm:t>
        <a:bodyPr/>
        <a:lstStyle/>
        <a:p>
          <a:endParaRPr lang="en-US"/>
        </a:p>
      </dgm:t>
    </dgm:pt>
    <dgm:pt modelId="{706F6FA6-0672-D042-97F5-32294D61087E}" type="sibTrans" cxnId="{02317441-8C6D-AB42-80EB-76C287568619}">
      <dgm:prSet/>
      <dgm:spPr/>
      <dgm:t>
        <a:bodyPr/>
        <a:lstStyle/>
        <a:p>
          <a:endParaRPr lang="en-US"/>
        </a:p>
      </dgm:t>
    </dgm:pt>
    <dgm:pt modelId="{5CB6EE3C-1CC3-C845-8592-AA8C96E53C75}">
      <dgm:prSet phldrT="[Text]"/>
      <dgm:spPr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in-person</a:t>
          </a:r>
        </a:p>
      </dgm:t>
    </dgm:pt>
    <dgm:pt modelId="{9D5AAFE5-E4F2-6944-9F2F-3DA2F3760ED9}" type="parTrans" cxnId="{50381601-2E18-A140-984E-6E749089041B}">
      <dgm:prSet/>
      <dgm:spPr/>
      <dgm:t>
        <a:bodyPr/>
        <a:lstStyle/>
        <a:p>
          <a:endParaRPr lang="en-US"/>
        </a:p>
      </dgm:t>
    </dgm:pt>
    <dgm:pt modelId="{66582B3B-5906-9347-803C-04F0B561AD8C}" type="sibTrans" cxnId="{50381601-2E18-A140-984E-6E749089041B}">
      <dgm:prSet/>
      <dgm:spPr/>
      <dgm:t>
        <a:bodyPr/>
        <a:lstStyle/>
        <a:p>
          <a:endParaRPr lang="en-US"/>
        </a:p>
      </dgm:t>
    </dgm:pt>
    <dgm:pt modelId="{D990AB3C-8614-734C-BFB9-A148C2D217AE}">
      <dgm:prSet phldrT="[Text]"/>
      <dgm:spPr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total of 8 hours</a:t>
          </a:r>
        </a:p>
      </dgm:t>
    </dgm:pt>
    <dgm:pt modelId="{090084EE-6B4F-AC47-967E-18E9326F640B}" type="parTrans" cxnId="{B6643882-781B-7547-95EB-E246BCEB2374}">
      <dgm:prSet/>
      <dgm:spPr/>
      <dgm:t>
        <a:bodyPr/>
        <a:lstStyle/>
        <a:p>
          <a:endParaRPr lang="en-US"/>
        </a:p>
      </dgm:t>
    </dgm:pt>
    <dgm:pt modelId="{BC3C5CB3-0ECE-C342-892A-612BBE87C6CE}" type="sibTrans" cxnId="{B6643882-781B-7547-95EB-E246BCEB2374}">
      <dgm:prSet/>
      <dgm:spPr/>
      <dgm:t>
        <a:bodyPr/>
        <a:lstStyle/>
        <a:p>
          <a:endParaRPr lang="en-US"/>
        </a:p>
      </dgm:t>
    </dgm:pt>
    <dgm:pt modelId="{BC4E39AD-B4F8-BE4F-B095-59ECB8968B6F}">
      <dgm:prSet phldrT="[Text]"/>
      <dgm:spPr>
        <a:solidFill>
          <a:srgbClr val="FFD579">
            <a:alpha val="52941"/>
          </a:srgbClr>
        </a:solidFill>
        <a:ln>
          <a:noFill/>
        </a:ln>
      </dgm:spPr>
      <dgm:t>
        <a:bodyPr/>
        <a:lstStyle/>
        <a:p>
          <a:r>
            <a:rPr lang="en-US" b="1" i="0" dirty="0">
              <a:latin typeface="Avenir Next Ultra Light" charset="0"/>
              <a:ea typeface="Avenir Next Ultra Light" charset="0"/>
              <a:cs typeface="Avenir Next Ultra Light" charset="0"/>
            </a:rPr>
            <a:t>total of 3 hours</a:t>
          </a:r>
        </a:p>
      </dgm:t>
    </dgm:pt>
    <dgm:pt modelId="{0AC5D2D3-9D1F-C549-87CB-8CE9DE610930}" type="parTrans" cxnId="{D17E3AFD-A793-A44B-9207-ACA3D8DD4747}">
      <dgm:prSet/>
      <dgm:spPr/>
      <dgm:t>
        <a:bodyPr/>
        <a:lstStyle/>
        <a:p>
          <a:endParaRPr lang="en-US"/>
        </a:p>
      </dgm:t>
    </dgm:pt>
    <dgm:pt modelId="{F088071D-8800-CE48-8586-3AB30AFE9BD8}" type="sibTrans" cxnId="{D17E3AFD-A793-A44B-9207-ACA3D8DD4747}">
      <dgm:prSet/>
      <dgm:spPr/>
      <dgm:t>
        <a:bodyPr/>
        <a:lstStyle/>
        <a:p>
          <a:endParaRPr lang="en-US"/>
        </a:p>
      </dgm:t>
    </dgm:pt>
    <dgm:pt modelId="{0E917A8A-AD86-F247-B7CA-1AAF25681182}" type="pres">
      <dgm:prSet presAssocID="{BEC8D557-8AC8-DB4B-A1B5-59FD8DE52EBF}" presName="Name0" presStyleCnt="0">
        <dgm:presLayoutVars>
          <dgm:dir/>
          <dgm:animLvl val="lvl"/>
          <dgm:resizeHandles val="exact"/>
        </dgm:presLayoutVars>
      </dgm:prSet>
      <dgm:spPr/>
    </dgm:pt>
    <dgm:pt modelId="{35D464ED-B470-1D44-BC00-493952FF5F27}" type="pres">
      <dgm:prSet presAssocID="{2FDDD138-B61B-9442-9F4D-5E371158FD83}" presName="composite" presStyleCnt="0"/>
      <dgm:spPr/>
    </dgm:pt>
    <dgm:pt modelId="{3EA421A2-48A0-E249-B710-B6252A784480}" type="pres">
      <dgm:prSet presAssocID="{2FDDD138-B61B-9442-9F4D-5E371158FD83}" presName="parTx" presStyleLbl="alignNode1" presStyleIdx="0" presStyleCnt="3">
        <dgm:presLayoutVars>
          <dgm:chMax val="0"/>
          <dgm:chPref val="0"/>
        </dgm:presLayoutVars>
      </dgm:prSet>
      <dgm:spPr/>
    </dgm:pt>
    <dgm:pt modelId="{FC7EFBD3-F99E-4C4A-85F9-75771560F126}" type="pres">
      <dgm:prSet presAssocID="{2FDDD138-B61B-9442-9F4D-5E371158FD83}" presName="desTx" presStyleLbl="alignAccFollowNode1" presStyleIdx="0" presStyleCnt="3">
        <dgm:presLayoutVars/>
      </dgm:prSet>
      <dgm:spPr/>
    </dgm:pt>
    <dgm:pt modelId="{798D4465-C77B-0F4F-AC8C-B995292B9514}" type="pres">
      <dgm:prSet presAssocID="{00D87BAB-94CE-1C47-BACB-8DFC1F955006}" presName="space" presStyleCnt="0"/>
      <dgm:spPr/>
    </dgm:pt>
    <dgm:pt modelId="{1F5F370A-4BC2-8840-899B-C1217A143C2F}" type="pres">
      <dgm:prSet presAssocID="{58F891CA-E7AC-4C44-AC75-D72DEAA84797}" presName="composite" presStyleCnt="0"/>
      <dgm:spPr/>
    </dgm:pt>
    <dgm:pt modelId="{25EAF8DF-E60F-6043-8FC4-E0BC913C0F2C}" type="pres">
      <dgm:prSet presAssocID="{58F891CA-E7AC-4C44-AC75-D72DEAA84797}" presName="parTx" presStyleLbl="alignNode1" presStyleIdx="1" presStyleCnt="3">
        <dgm:presLayoutVars>
          <dgm:chMax val="0"/>
          <dgm:chPref val="0"/>
        </dgm:presLayoutVars>
      </dgm:prSet>
      <dgm:spPr/>
    </dgm:pt>
    <dgm:pt modelId="{7AECE460-2188-AC44-B3F8-2FBEB24B7BC0}" type="pres">
      <dgm:prSet presAssocID="{58F891CA-E7AC-4C44-AC75-D72DEAA84797}" presName="desTx" presStyleLbl="alignAccFollowNode1" presStyleIdx="1" presStyleCnt="3">
        <dgm:presLayoutVars/>
      </dgm:prSet>
      <dgm:spPr/>
    </dgm:pt>
    <dgm:pt modelId="{5F3F5BF6-EA8D-2641-934E-1FCCBE3539E8}" type="pres">
      <dgm:prSet presAssocID="{A7129C44-C7AE-D945-9861-86C9183FFB5D}" presName="space" presStyleCnt="0"/>
      <dgm:spPr/>
    </dgm:pt>
    <dgm:pt modelId="{7C06C31B-620A-3840-B6FA-5AE4D75F98E2}" type="pres">
      <dgm:prSet presAssocID="{212C72BC-8ACB-1D42-AEA6-E57861A39ACB}" presName="composite" presStyleCnt="0"/>
      <dgm:spPr/>
    </dgm:pt>
    <dgm:pt modelId="{05D6FCCB-EFC2-DE48-933B-F61F2973394F}" type="pres">
      <dgm:prSet presAssocID="{212C72BC-8ACB-1D42-AEA6-E57861A39ACB}" presName="parTx" presStyleLbl="alignNode1" presStyleIdx="2" presStyleCnt="3">
        <dgm:presLayoutVars>
          <dgm:chMax val="0"/>
          <dgm:chPref val="0"/>
        </dgm:presLayoutVars>
      </dgm:prSet>
      <dgm:spPr/>
    </dgm:pt>
    <dgm:pt modelId="{5BC8A411-D7EF-BC4F-A9A3-2E3EF23542A8}" type="pres">
      <dgm:prSet presAssocID="{212C72BC-8ACB-1D42-AEA6-E57861A39ACB}" presName="desTx" presStyleLbl="alignAccFollowNode1" presStyleIdx="2" presStyleCnt="3">
        <dgm:presLayoutVars/>
      </dgm:prSet>
      <dgm:spPr/>
    </dgm:pt>
  </dgm:ptLst>
  <dgm:cxnLst>
    <dgm:cxn modelId="{50381601-2E18-A140-984E-6E749089041B}" srcId="{2FDDD138-B61B-9442-9F4D-5E371158FD83}" destId="{5CB6EE3C-1CC3-C845-8592-AA8C96E53C75}" srcOrd="2" destOrd="0" parTransId="{9D5AAFE5-E4F2-6944-9F2F-3DA2F3760ED9}" sibTransId="{66582B3B-5906-9347-803C-04F0B561AD8C}"/>
    <dgm:cxn modelId="{44AFCE0B-CDD5-E445-8627-F5F538D531C1}" type="presOf" srcId="{9AF38AEF-F53E-C545-8C92-60F08133F093}" destId="{FC7EFBD3-F99E-4C4A-85F9-75771560F126}" srcOrd="0" destOrd="4" presId="urn:microsoft.com/office/officeart/2016/7/layout/ChevronBlockProcess"/>
    <dgm:cxn modelId="{A150CF0B-BFBB-CB42-B9A7-047883F0E2D3}" type="presOf" srcId="{ADA09671-6C5C-2B40-BE44-21B8D04D21A9}" destId="{7AECE460-2188-AC44-B3F8-2FBEB24B7BC0}" srcOrd="0" destOrd="2" presId="urn:microsoft.com/office/officeart/2016/7/layout/ChevronBlockProcess"/>
    <dgm:cxn modelId="{10A00714-A61B-754F-A026-3B3839AC7314}" srcId="{BEC8D557-8AC8-DB4B-A1B5-59FD8DE52EBF}" destId="{2FDDD138-B61B-9442-9F4D-5E371158FD83}" srcOrd="0" destOrd="0" parTransId="{57B7C351-D10C-674E-BF99-4B65A3F63794}" sibTransId="{00D87BAB-94CE-1C47-BACB-8DFC1F955006}"/>
    <dgm:cxn modelId="{052AB92A-0D3E-DB46-8A28-2FFDEB8BA436}" srcId="{58F891CA-E7AC-4C44-AC75-D72DEAA84797}" destId="{7F5E3F0E-8377-5C4A-8091-0182307EAFEC}" srcOrd="4" destOrd="0" parTransId="{F4CE64BB-9E67-B045-A9FE-16527FE07BBB}" sibTransId="{D03F07BA-6129-FE46-832A-82321739D242}"/>
    <dgm:cxn modelId="{75DC1B2E-2322-3449-BB1A-F8EB81F4A356}" srcId="{58F891CA-E7AC-4C44-AC75-D72DEAA84797}" destId="{CB0F200A-EE2F-B244-B081-3E133A13997B}" srcOrd="0" destOrd="0" parTransId="{C4D47531-9CA4-AE41-A657-C48D28651E9B}" sibTransId="{AFA1338E-63CB-4F45-ACD9-133DE2032E2E}"/>
    <dgm:cxn modelId="{D19F9230-DD3C-1540-A13A-6297A75A719F}" srcId="{212C72BC-8ACB-1D42-AEA6-E57861A39ACB}" destId="{FA9BBEC7-18F7-4D40-99DB-7D901BCD4430}" srcOrd="3" destOrd="0" parTransId="{E3E29785-0E90-4A4E-A972-C9A683C56BD1}" sibTransId="{B24BB1AD-884B-594F-9DDB-A63E9EB10662}"/>
    <dgm:cxn modelId="{96000033-D71F-D44F-A362-7C78990D40D3}" type="presOf" srcId="{BEC8D557-8AC8-DB4B-A1B5-59FD8DE52EBF}" destId="{0E917A8A-AD86-F247-B7CA-1AAF25681182}" srcOrd="0" destOrd="0" presId="urn:microsoft.com/office/officeart/2016/7/layout/ChevronBlockProcess"/>
    <dgm:cxn modelId="{10E22136-1E39-0341-9F6C-0D01EDF7CE21}" type="presOf" srcId="{BBDD52FF-84F7-4049-8728-2EDDF552842B}" destId="{5BC8A411-D7EF-BC4F-A9A3-2E3EF23542A8}" srcOrd="0" destOrd="1" presId="urn:microsoft.com/office/officeart/2016/7/layout/ChevronBlockProcess"/>
    <dgm:cxn modelId="{AEDF513E-8CA5-9E4D-BE5B-16F8B9B987E1}" srcId="{2FDDD138-B61B-9442-9F4D-5E371158FD83}" destId="{C83442F6-B198-BD4A-87A7-0A8B1C1AAA67}" srcOrd="3" destOrd="0" parTransId="{B3000ED6-DC5A-E04A-9940-E77BD7F1FC93}" sibTransId="{7368A3A2-E5EC-A749-A7E6-E109DA65C1E8}"/>
    <dgm:cxn modelId="{02317441-8C6D-AB42-80EB-76C287568619}" srcId="{58F891CA-E7AC-4C44-AC75-D72DEAA84797}" destId="{ADA09671-6C5C-2B40-BE44-21B8D04D21A9}" srcOrd="2" destOrd="0" parTransId="{29A322D8-7F56-634C-B1A0-2AB271CC96FB}" sibTransId="{706F6FA6-0672-D042-97F5-32294D61087E}"/>
    <dgm:cxn modelId="{3504CB4A-3100-A548-8618-46E30BED4D15}" srcId="{212C72BC-8ACB-1D42-AEA6-E57861A39ACB}" destId="{9C80C266-4E4E-7A46-AD35-3E5E6AD6F335}" srcOrd="2" destOrd="0" parTransId="{4E0D1128-E1F0-AF4E-ABE0-A0DAA6A3CBA6}" sibTransId="{98DA1EFB-B2D7-C44C-923E-CDBB560DDD8C}"/>
    <dgm:cxn modelId="{C086DE4D-E991-8342-A7CB-15524C640BD5}" srcId="{2FDDD138-B61B-9442-9F4D-5E371158FD83}" destId="{B26DA9B9-B0A9-0F40-81AF-337E95F0EC34}" srcOrd="0" destOrd="0" parTransId="{985C15F3-7492-924A-909C-E715CD97603D}" sibTransId="{7BE7B5C1-6A9C-B742-B41A-9C72C158DEF4}"/>
    <dgm:cxn modelId="{00FA124E-C3A1-5346-B26A-0E65C43D832D}" type="presOf" srcId="{C83442F6-B198-BD4A-87A7-0A8B1C1AAA67}" destId="{FC7EFBD3-F99E-4C4A-85F9-75771560F126}" srcOrd="0" destOrd="3" presId="urn:microsoft.com/office/officeart/2016/7/layout/ChevronBlockProcess"/>
    <dgm:cxn modelId="{2F373153-1321-424F-89DC-C28AE1EB2B41}" type="presOf" srcId="{D990AB3C-8614-734C-BFB9-A148C2D217AE}" destId="{FC7EFBD3-F99E-4C4A-85F9-75771560F126}" srcOrd="0" destOrd="1" presId="urn:microsoft.com/office/officeart/2016/7/layout/ChevronBlockProcess"/>
    <dgm:cxn modelId="{767FAE61-8FA7-4D41-8921-2850A88B8035}" type="presOf" srcId="{FA9BBEC7-18F7-4D40-99DB-7D901BCD4430}" destId="{5BC8A411-D7EF-BC4F-A9A3-2E3EF23542A8}" srcOrd="0" destOrd="3" presId="urn:microsoft.com/office/officeart/2016/7/layout/ChevronBlockProcess"/>
    <dgm:cxn modelId="{99F33865-F8EF-9C4B-AA55-6DA14A10F8BF}" srcId="{58F891CA-E7AC-4C44-AC75-D72DEAA84797}" destId="{494A9A98-DAB3-C449-BF1A-8E38C6C36983}" srcOrd="3" destOrd="0" parTransId="{615338B6-B980-4343-9EB0-4ACFC70C7E63}" sibTransId="{552706A8-1820-5A4C-9536-D38B74C0AB4F}"/>
    <dgm:cxn modelId="{CA2F9C74-938C-1349-8AB1-CDF49E085016}" type="presOf" srcId="{9C80C266-4E4E-7A46-AD35-3E5E6AD6F335}" destId="{5BC8A411-D7EF-BC4F-A9A3-2E3EF23542A8}" srcOrd="0" destOrd="2" presId="urn:microsoft.com/office/officeart/2016/7/layout/ChevronBlockProcess"/>
    <dgm:cxn modelId="{B6643882-781B-7547-95EB-E246BCEB2374}" srcId="{2FDDD138-B61B-9442-9F4D-5E371158FD83}" destId="{D990AB3C-8614-734C-BFB9-A148C2D217AE}" srcOrd="1" destOrd="0" parTransId="{090084EE-6B4F-AC47-967E-18E9326F640B}" sibTransId="{BC3C5CB3-0ECE-C342-892A-612BBE87C6CE}"/>
    <dgm:cxn modelId="{09454282-E0B4-2C4F-BA32-B4F707B9A453}" type="presOf" srcId="{494A9A98-DAB3-C449-BF1A-8E38C6C36983}" destId="{7AECE460-2188-AC44-B3F8-2FBEB24B7BC0}" srcOrd="0" destOrd="3" presId="urn:microsoft.com/office/officeart/2016/7/layout/ChevronBlockProcess"/>
    <dgm:cxn modelId="{BE4A8787-706D-A045-A611-6677FBEF2D62}" srcId="{BEC8D557-8AC8-DB4B-A1B5-59FD8DE52EBF}" destId="{212C72BC-8ACB-1D42-AEA6-E57861A39ACB}" srcOrd="2" destOrd="0" parTransId="{73767099-53FA-D441-9ECA-70898B71689D}" sibTransId="{E9A671CC-5DEA-A048-A9B4-BDBADE21C4F7}"/>
    <dgm:cxn modelId="{3922C08A-E923-B64F-8858-6936DC1DC4F6}" srcId="{BEC8D557-8AC8-DB4B-A1B5-59FD8DE52EBF}" destId="{58F891CA-E7AC-4C44-AC75-D72DEAA84797}" srcOrd="1" destOrd="0" parTransId="{C70B8FA2-B496-444D-ACEC-097685D95731}" sibTransId="{A7129C44-C7AE-D945-9861-86C9183FFB5D}"/>
    <dgm:cxn modelId="{557AAB93-70BE-7E4B-95B9-2C6F69A38732}" type="presOf" srcId="{4424F918-3780-9041-9735-7D71507BF007}" destId="{5BC8A411-D7EF-BC4F-A9A3-2E3EF23542A8}" srcOrd="0" destOrd="0" presId="urn:microsoft.com/office/officeart/2016/7/layout/ChevronBlockProcess"/>
    <dgm:cxn modelId="{038AFC97-F4FE-2C4D-B549-502FFE8C389B}" srcId="{212C72BC-8ACB-1D42-AEA6-E57861A39ACB}" destId="{4424F918-3780-9041-9735-7D71507BF007}" srcOrd="0" destOrd="0" parTransId="{EF1F6326-5A7D-774F-95ED-6BA362C0B6EA}" sibTransId="{BAAD6DD8-BD95-ED4A-A7BA-43F963B5B03F}"/>
    <dgm:cxn modelId="{DF0C13A3-97F5-1D40-BDF6-9D9DB8438378}" srcId="{212C72BC-8ACB-1D42-AEA6-E57861A39ACB}" destId="{BBDD52FF-84F7-4049-8728-2EDDF552842B}" srcOrd="1" destOrd="0" parTransId="{B0D26321-8D2A-D946-86FF-87C889A2B95F}" sibTransId="{029CAE93-84D0-7241-8996-2EEDD44C5A92}"/>
    <dgm:cxn modelId="{668D1EB0-C729-624F-9FBF-FF3101C56DBD}" type="presOf" srcId="{BC4E39AD-B4F8-BE4F-B095-59ECB8968B6F}" destId="{7AECE460-2188-AC44-B3F8-2FBEB24B7BC0}" srcOrd="0" destOrd="1" presId="urn:microsoft.com/office/officeart/2016/7/layout/ChevronBlockProcess"/>
    <dgm:cxn modelId="{BD9084B5-4D13-F54C-9D45-D1E22EBF132D}" type="presOf" srcId="{B4A62FCF-379D-0341-A0F9-CC155F11247B}" destId="{5BC8A411-D7EF-BC4F-A9A3-2E3EF23542A8}" srcOrd="0" destOrd="4" presId="urn:microsoft.com/office/officeart/2016/7/layout/ChevronBlockProcess"/>
    <dgm:cxn modelId="{C41CEDB5-C7F2-1544-947B-54D0985D20CD}" srcId="{212C72BC-8ACB-1D42-AEA6-E57861A39ACB}" destId="{B4A62FCF-379D-0341-A0F9-CC155F11247B}" srcOrd="4" destOrd="0" parTransId="{8EABB9C2-80C7-234A-A83B-E5740762DB61}" sibTransId="{99467A3A-345A-CB46-A31E-1CFFB9689294}"/>
    <dgm:cxn modelId="{192622B8-F486-2441-87B4-7545C888977C}" type="presOf" srcId="{CB0F200A-EE2F-B244-B081-3E133A13997B}" destId="{7AECE460-2188-AC44-B3F8-2FBEB24B7BC0}" srcOrd="0" destOrd="0" presId="urn:microsoft.com/office/officeart/2016/7/layout/ChevronBlockProcess"/>
    <dgm:cxn modelId="{155AE8C3-47B4-654B-9BEA-0675E47925A9}" srcId="{2FDDD138-B61B-9442-9F4D-5E371158FD83}" destId="{9AF38AEF-F53E-C545-8C92-60F08133F093}" srcOrd="4" destOrd="0" parTransId="{9476D255-F21E-F641-A8D4-16A38617E3CE}" sibTransId="{36198064-7B11-8E44-9F90-1898088B49B7}"/>
    <dgm:cxn modelId="{FD3E46C8-D0EF-0049-8BF2-4A51F7C8965B}" type="presOf" srcId="{212C72BC-8ACB-1D42-AEA6-E57861A39ACB}" destId="{05D6FCCB-EFC2-DE48-933B-F61F2973394F}" srcOrd="0" destOrd="0" presId="urn:microsoft.com/office/officeart/2016/7/layout/ChevronBlockProcess"/>
    <dgm:cxn modelId="{832198D6-FDEA-4F46-8559-94B0D8730057}" type="presOf" srcId="{B26DA9B9-B0A9-0F40-81AF-337E95F0EC34}" destId="{FC7EFBD3-F99E-4C4A-85F9-75771560F126}" srcOrd="0" destOrd="0" presId="urn:microsoft.com/office/officeart/2016/7/layout/ChevronBlockProcess"/>
    <dgm:cxn modelId="{571CC5E2-5F7A-394B-81C0-8B251FFE1315}" type="presOf" srcId="{7F5E3F0E-8377-5C4A-8091-0182307EAFEC}" destId="{7AECE460-2188-AC44-B3F8-2FBEB24B7BC0}" srcOrd="0" destOrd="4" presId="urn:microsoft.com/office/officeart/2016/7/layout/ChevronBlockProcess"/>
    <dgm:cxn modelId="{6FD9A7E9-8DD3-6045-8249-40E18BBED792}" type="presOf" srcId="{58F891CA-E7AC-4C44-AC75-D72DEAA84797}" destId="{25EAF8DF-E60F-6043-8FC4-E0BC913C0F2C}" srcOrd="0" destOrd="0" presId="urn:microsoft.com/office/officeart/2016/7/layout/ChevronBlockProcess"/>
    <dgm:cxn modelId="{0A5B0FEA-CBBE-E245-A520-10E6887914F4}" type="presOf" srcId="{2FDDD138-B61B-9442-9F4D-5E371158FD83}" destId="{3EA421A2-48A0-E249-B710-B6252A784480}" srcOrd="0" destOrd="0" presId="urn:microsoft.com/office/officeart/2016/7/layout/ChevronBlockProcess"/>
    <dgm:cxn modelId="{72BFA4F5-D45F-484B-8F68-1E5E3131C2E7}" type="presOf" srcId="{5CB6EE3C-1CC3-C845-8592-AA8C96E53C75}" destId="{FC7EFBD3-F99E-4C4A-85F9-75771560F126}" srcOrd="0" destOrd="2" presId="urn:microsoft.com/office/officeart/2016/7/layout/ChevronBlockProcess"/>
    <dgm:cxn modelId="{D17E3AFD-A793-A44B-9207-ACA3D8DD4747}" srcId="{58F891CA-E7AC-4C44-AC75-D72DEAA84797}" destId="{BC4E39AD-B4F8-BE4F-B095-59ECB8968B6F}" srcOrd="1" destOrd="0" parTransId="{0AC5D2D3-9D1F-C549-87CB-8CE9DE610930}" sibTransId="{F088071D-8800-CE48-8586-3AB30AFE9BD8}"/>
    <dgm:cxn modelId="{4A63C926-22CC-8541-A0E1-42D160E7CD90}" type="presParOf" srcId="{0E917A8A-AD86-F247-B7CA-1AAF25681182}" destId="{35D464ED-B470-1D44-BC00-493952FF5F27}" srcOrd="0" destOrd="0" presId="urn:microsoft.com/office/officeart/2016/7/layout/ChevronBlockProcess"/>
    <dgm:cxn modelId="{81F9DBD5-8222-6648-928E-BA701E4B872F}" type="presParOf" srcId="{35D464ED-B470-1D44-BC00-493952FF5F27}" destId="{3EA421A2-48A0-E249-B710-B6252A784480}" srcOrd="0" destOrd="0" presId="urn:microsoft.com/office/officeart/2016/7/layout/ChevronBlockProcess"/>
    <dgm:cxn modelId="{D3BC4098-9E9C-554C-B869-7EA4E023489B}" type="presParOf" srcId="{35D464ED-B470-1D44-BC00-493952FF5F27}" destId="{FC7EFBD3-F99E-4C4A-85F9-75771560F126}" srcOrd="1" destOrd="0" presId="urn:microsoft.com/office/officeart/2016/7/layout/ChevronBlockProcess"/>
    <dgm:cxn modelId="{4BAFBC0F-A30E-7F45-BC04-8BB431620754}" type="presParOf" srcId="{0E917A8A-AD86-F247-B7CA-1AAF25681182}" destId="{798D4465-C77B-0F4F-AC8C-B995292B9514}" srcOrd="1" destOrd="0" presId="urn:microsoft.com/office/officeart/2016/7/layout/ChevronBlockProcess"/>
    <dgm:cxn modelId="{55E9D362-11E0-EA43-A7CF-2B79CFA5D780}" type="presParOf" srcId="{0E917A8A-AD86-F247-B7CA-1AAF25681182}" destId="{1F5F370A-4BC2-8840-899B-C1217A143C2F}" srcOrd="2" destOrd="0" presId="urn:microsoft.com/office/officeart/2016/7/layout/ChevronBlockProcess"/>
    <dgm:cxn modelId="{DDD02373-9A73-EC47-905A-CF1F5C49BBE1}" type="presParOf" srcId="{1F5F370A-4BC2-8840-899B-C1217A143C2F}" destId="{25EAF8DF-E60F-6043-8FC4-E0BC913C0F2C}" srcOrd="0" destOrd="0" presId="urn:microsoft.com/office/officeart/2016/7/layout/ChevronBlockProcess"/>
    <dgm:cxn modelId="{796C88F2-A123-CF44-BFFB-070B9B3E65A9}" type="presParOf" srcId="{1F5F370A-4BC2-8840-899B-C1217A143C2F}" destId="{7AECE460-2188-AC44-B3F8-2FBEB24B7BC0}" srcOrd="1" destOrd="0" presId="urn:microsoft.com/office/officeart/2016/7/layout/ChevronBlockProcess"/>
    <dgm:cxn modelId="{61744A7C-EFA8-8A44-8BAC-3575EDE40DE8}" type="presParOf" srcId="{0E917A8A-AD86-F247-B7CA-1AAF25681182}" destId="{5F3F5BF6-EA8D-2641-934E-1FCCBE3539E8}" srcOrd="3" destOrd="0" presId="urn:microsoft.com/office/officeart/2016/7/layout/ChevronBlockProcess"/>
    <dgm:cxn modelId="{02CE4219-0048-D841-B356-B1EC20850D81}" type="presParOf" srcId="{0E917A8A-AD86-F247-B7CA-1AAF25681182}" destId="{7C06C31B-620A-3840-B6FA-5AE4D75F98E2}" srcOrd="4" destOrd="0" presId="urn:microsoft.com/office/officeart/2016/7/layout/ChevronBlockProcess"/>
    <dgm:cxn modelId="{3C53FECA-5844-A149-BF32-3ACA33B90101}" type="presParOf" srcId="{7C06C31B-620A-3840-B6FA-5AE4D75F98E2}" destId="{05D6FCCB-EFC2-DE48-933B-F61F2973394F}" srcOrd="0" destOrd="0" presId="urn:microsoft.com/office/officeart/2016/7/layout/ChevronBlockProcess"/>
    <dgm:cxn modelId="{6186E9D6-E878-B046-8873-CE10D3C2EEF0}" type="presParOf" srcId="{7C06C31B-620A-3840-B6FA-5AE4D75F98E2}" destId="{5BC8A411-D7EF-BC4F-A9A3-2E3EF23542A8}" srcOrd="1" destOrd="0" presId="urn:microsoft.com/office/officeart/2016/7/layout/ChevronBlock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E4560-46A4-A144-85A4-FBE5C9CDF810}">
      <dsp:nvSpPr>
        <dsp:cNvPr id="0" name=""/>
        <dsp:cNvSpPr/>
      </dsp:nvSpPr>
      <dsp:spPr>
        <a:xfrm>
          <a:off x="649730" y="162156"/>
          <a:ext cx="4563156" cy="902907"/>
        </a:xfrm>
        <a:prstGeom prst="roundRect">
          <a:avLst>
            <a:gd name="adj" fmla="val 10000"/>
          </a:avLst>
        </a:prstGeom>
        <a:solidFill>
          <a:srgbClr val="3288B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72 Oldstyle Book" charset="0"/>
              <a:ea typeface="Bodoni 72 Oldstyle Book" charset="0"/>
              <a:cs typeface="Bodoni 72 Oldstyle Book" charset="0"/>
            </a:rPr>
            <a:t>                     Invited to ZAP</a:t>
          </a:r>
        </a:p>
      </dsp:txBody>
      <dsp:txXfrm>
        <a:off x="676175" y="188601"/>
        <a:ext cx="3622690" cy="850017"/>
      </dsp:txXfrm>
    </dsp:sp>
    <dsp:sp modelId="{E65C51C7-72ED-6A45-8475-E4256EA4462A}">
      <dsp:nvSpPr>
        <dsp:cNvPr id="0" name=""/>
        <dsp:cNvSpPr/>
      </dsp:nvSpPr>
      <dsp:spPr>
        <a:xfrm>
          <a:off x="1208062" y="1364876"/>
          <a:ext cx="5319939" cy="848040"/>
        </a:xfrm>
        <a:prstGeom prst="roundRect">
          <a:avLst>
            <a:gd name="adj" fmla="val 10000"/>
          </a:avLst>
        </a:prstGeom>
        <a:solidFill>
          <a:srgbClr val="2B7BA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72 Oldstyle Book" charset="0"/>
              <a:ea typeface="Bodoni 72 Oldstyle Book" charset="0"/>
              <a:cs typeface="Bodoni 72 Oldstyle Book" charset="0"/>
            </a:rPr>
            <a:t>                            Invited to BOOM</a:t>
          </a:r>
        </a:p>
      </dsp:txBody>
      <dsp:txXfrm>
        <a:off x="1232900" y="1389714"/>
        <a:ext cx="4216025" cy="798364"/>
      </dsp:txXfrm>
    </dsp:sp>
    <dsp:sp modelId="{217FD7FF-755B-C247-B0A4-98D737D80A28}">
      <dsp:nvSpPr>
        <dsp:cNvPr id="0" name=""/>
        <dsp:cNvSpPr/>
      </dsp:nvSpPr>
      <dsp:spPr>
        <a:xfrm>
          <a:off x="2233870" y="2690813"/>
          <a:ext cx="5578416" cy="837198"/>
        </a:xfrm>
        <a:prstGeom prst="roundRect">
          <a:avLst>
            <a:gd name="adj" fmla="val 10000"/>
          </a:avLst>
        </a:prstGeom>
        <a:solidFill>
          <a:srgbClr val="1B52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72 Oldstyle Book" charset="0"/>
              <a:ea typeface="Bodoni 72 Oldstyle Book" charset="0"/>
              <a:cs typeface="Bodoni 72 Oldstyle Book" charset="0"/>
            </a:rPr>
            <a:t>	Application to IN-LA sponsorship</a:t>
          </a:r>
        </a:p>
      </dsp:txBody>
      <dsp:txXfrm>
        <a:off x="2258391" y="2715334"/>
        <a:ext cx="4430887" cy="788156"/>
      </dsp:txXfrm>
    </dsp:sp>
    <dsp:sp modelId="{7543FC09-4EA6-E542-B336-D4996407FF17}">
      <dsp:nvSpPr>
        <dsp:cNvPr id="0" name=""/>
        <dsp:cNvSpPr/>
      </dsp:nvSpPr>
      <dsp:spPr>
        <a:xfrm>
          <a:off x="2876047" y="4037745"/>
          <a:ext cx="5630955" cy="895491"/>
        </a:xfrm>
        <a:prstGeom prst="roundRect">
          <a:avLst>
            <a:gd name="adj" fmla="val 10000"/>
          </a:avLst>
        </a:prstGeom>
        <a:solidFill>
          <a:srgbClr val="1238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72 Oldstyle Book" charset="0"/>
              <a:ea typeface="Bodoni 72 Oldstyle Book" charset="0"/>
              <a:cs typeface="Bodoni 72 Oldstyle Book" charset="0"/>
            </a:rPr>
            <a:t>	Application to National I-Corps</a:t>
          </a:r>
        </a:p>
      </dsp:txBody>
      <dsp:txXfrm>
        <a:off x="2902275" y="4063973"/>
        <a:ext cx="4462628" cy="843035"/>
      </dsp:txXfrm>
    </dsp:sp>
    <dsp:sp modelId="{673F4325-D9F6-374D-A049-B5C6E0D5E4DD}">
      <dsp:nvSpPr>
        <dsp:cNvPr id="0" name=""/>
        <dsp:cNvSpPr/>
      </dsp:nvSpPr>
      <dsp:spPr>
        <a:xfrm>
          <a:off x="4007219" y="795989"/>
          <a:ext cx="778678" cy="778678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82422" y="795989"/>
        <a:ext cx="428272" cy="585955"/>
      </dsp:txXfrm>
    </dsp:sp>
    <dsp:sp modelId="{BFE5E6AA-EC1F-6C4B-B755-734CCA39DB99}">
      <dsp:nvSpPr>
        <dsp:cNvPr id="0" name=""/>
        <dsp:cNvSpPr/>
      </dsp:nvSpPr>
      <dsp:spPr>
        <a:xfrm>
          <a:off x="5494806" y="2052917"/>
          <a:ext cx="778678" cy="778678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70009" y="2052917"/>
        <a:ext cx="428272" cy="585955"/>
      </dsp:txXfrm>
    </dsp:sp>
    <dsp:sp modelId="{6F9BF4D5-D1AB-E145-86BE-9E193E1AC846}">
      <dsp:nvSpPr>
        <dsp:cNvPr id="0" name=""/>
        <dsp:cNvSpPr/>
      </dsp:nvSpPr>
      <dsp:spPr>
        <a:xfrm>
          <a:off x="6724468" y="3499858"/>
          <a:ext cx="778678" cy="778678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99671" y="3499858"/>
        <a:ext cx="428272" cy="585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421A2-48A0-E249-B710-B6252A784480}">
      <dsp:nvSpPr>
        <dsp:cNvPr id="0" name=""/>
        <dsp:cNvSpPr/>
      </dsp:nvSpPr>
      <dsp:spPr>
        <a:xfrm>
          <a:off x="5069" y="908235"/>
          <a:ext cx="2006260" cy="601878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15" tIns="74315" rIns="74315" bIns="74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ZAP!</a:t>
          </a:r>
        </a:p>
      </dsp:txBody>
      <dsp:txXfrm>
        <a:off x="185632" y="908235"/>
        <a:ext cx="1645134" cy="601878"/>
      </dsp:txXfrm>
    </dsp:sp>
    <dsp:sp modelId="{FC7EFBD3-F99E-4C4A-85F9-75771560F126}">
      <dsp:nvSpPr>
        <dsp:cNvPr id="0" name=""/>
        <dsp:cNvSpPr/>
      </dsp:nvSpPr>
      <dsp:spPr>
        <a:xfrm>
          <a:off x="5069" y="1510113"/>
          <a:ext cx="1825696" cy="21228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71" tIns="144271" rIns="144271" bIns="288541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2 sessions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total of 8 hours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in-person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1 week apart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5 interviews</a:t>
          </a:r>
        </a:p>
      </dsp:txBody>
      <dsp:txXfrm>
        <a:off x="5069" y="1510113"/>
        <a:ext cx="1825696" cy="2122828"/>
      </dsp:txXfrm>
    </dsp:sp>
    <dsp:sp modelId="{25EAF8DF-E60F-6043-8FC4-E0BC913C0F2C}">
      <dsp:nvSpPr>
        <dsp:cNvPr id="0" name=""/>
        <dsp:cNvSpPr/>
      </dsp:nvSpPr>
      <dsp:spPr>
        <a:xfrm>
          <a:off x="1981512" y="908235"/>
          <a:ext cx="2006260" cy="601878"/>
        </a:xfrm>
        <a:prstGeom prst="chevron">
          <a:avLst>
            <a:gd name="adj" fmla="val 30000"/>
          </a:avLst>
        </a:prstGeom>
        <a:solidFill>
          <a:srgbClr val="FFC00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15" tIns="74315" rIns="74315" bIns="74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BOOM</a:t>
          </a:r>
        </a:p>
      </dsp:txBody>
      <dsp:txXfrm>
        <a:off x="2162075" y="908235"/>
        <a:ext cx="1645134" cy="601878"/>
      </dsp:txXfrm>
    </dsp:sp>
    <dsp:sp modelId="{7AECE460-2188-AC44-B3F8-2FBEB24B7BC0}">
      <dsp:nvSpPr>
        <dsp:cNvPr id="0" name=""/>
        <dsp:cNvSpPr/>
      </dsp:nvSpPr>
      <dsp:spPr>
        <a:xfrm>
          <a:off x="1981512" y="1510113"/>
          <a:ext cx="1825696" cy="2122828"/>
        </a:xfrm>
        <a:prstGeom prst="rect">
          <a:avLst/>
        </a:prstGeom>
        <a:solidFill>
          <a:srgbClr val="FFD579">
            <a:alpha val="52941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71" tIns="144271" rIns="144271" bIns="288541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2 sessions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total of 3 hours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online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one week apart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10 interviews</a:t>
          </a:r>
        </a:p>
      </dsp:txBody>
      <dsp:txXfrm>
        <a:off x="1981512" y="1510113"/>
        <a:ext cx="1825696" cy="2122828"/>
      </dsp:txXfrm>
    </dsp:sp>
    <dsp:sp modelId="{05D6FCCB-EFC2-DE48-933B-F61F2973394F}">
      <dsp:nvSpPr>
        <dsp:cNvPr id="0" name=""/>
        <dsp:cNvSpPr/>
      </dsp:nvSpPr>
      <dsp:spPr>
        <a:xfrm>
          <a:off x="3957955" y="908235"/>
          <a:ext cx="2006260" cy="601878"/>
        </a:xfrm>
        <a:prstGeom prst="chevron">
          <a:avLst>
            <a:gd name="adj" fmla="val 30000"/>
          </a:avLst>
        </a:prstGeom>
        <a:solidFill>
          <a:schemeClr val="accent2">
            <a:lumMod val="7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15" tIns="74315" rIns="74315" bIns="74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National I-Corps</a:t>
          </a:r>
        </a:p>
      </dsp:txBody>
      <dsp:txXfrm>
        <a:off x="4138518" y="908235"/>
        <a:ext cx="1645134" cy="601878"/>
      </dsp:txXfrm>
    </dsp:sp>
    <dsp:sp modelId="{5BC8A411-D7EF-BC4F-A9A3-2E3EF23542A8}">
      <dsp:nvSpPr>
        <dsp:cNvPr id="0" name=""/>
        <dsp:cNvSpPr/>
      </dsp:nvSpPr>
      <dsp:spPr>
        <a:xfrm>
          <a:off x="3957955" y="1510113"/>
          <a:ext cx="1825696" cy="2122828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71" tIns="144271" rIns="144271" bIns="288541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10 sessions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latin typeface="Avenir Next Ultra Light" charset="0"/>
              <a:ea typeface="Avenir Next Ultra Light" charset="0"/>
              <a:cs typeface="Avenir Next Ultra Light" charset="0"/>
            </a:rPr>
            <a:t>7 weeks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100 interviews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combination of in-person and virtual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venir Next Ultra Light" charset="0"/>
              <a:ea typeface="Avenir Next Ultra Light" charset="0"/>
              <a:cs typeface="Avenir Next Ultra Light" charset="0"/>
            </a:rPr>
            <a:t>$50 k!!</a:t>
          </a:r>
        </a:p>
      </dsp:txBody>
      <dsp:txXfrm>
        <a:off x="3957955" y="1510113"/>
        <a:ext cx="1825696" cy="2122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216CD-0A53-BA4B-9CF5-77373F4D5B87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DE05-D359-D146-87ED-598FF90B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32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business Model Canvas is a way of organizing essential</a:t>
            </a:r>
            <a:r>
              <a:rPr lang="en-US" baseline="0" dirty="0"/>
              <a:t> components of a business. It is a tool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9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business Model Canvas is a way of organizing essential</a:t>
            </a:r>
            <a:r>
              <a:rPr lang="en-US" baseline="0" dirty="0"/>
              <a:t> components of a business. It is a tool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the slide</a:t>
            </a: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221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2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05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 '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valley of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’`is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common term in the entrepreneurship world, alludes to the difficulty in maturing technologies through this demonstration and validation stage due to a number of barriers, which ultimately lead to a failure to transfer many new technologies to industry.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startup on the other hand is centered around an idea supported by a few people but surrounded by a lot of unknowns. Therefore, it cannot be in the </a:t>
            </a:r>
            <a:r>
              <a:rPr lang="en-US" dirty="0" err="1"/>
              <a:t>exectuion</a:t>
            </a:r>
            <a:r>
              <a:rPr lang="en-US" dirty="0"/>
              <a:t> mode.  I-Corps program is focusing on the help with figuring out the unknowns</a:t>
            </a:r>
            <a:r>
              <a:rPr lang="en-US" baseline="0" dirty="0"/>
              <a:t> and turning them into knows before going into the execution mode.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a company. Company starts with a bunch of knowns  from the executive summary to </a:t>
            </a:r>
            <a:r>
              <a:rPr lang="en-US" dirty="0" err="1"/>
              <a:t>misssion</a:t>
            </a:r>
            <a:r>
              <a:rPr lang="en-US" dirty="0"/>
              <a:t> statement to marketing strategy, so</a:t>
            </a:r>
            <a:r>
              <a:rPr lang="en-US" baseline="0" dirty="0"/>
              <a:t> the company has a business plan based on all the knows and is ready to execute.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rhtorical</a:t>
            </a:r>
            <a:r>
              <a:rPr lang="en-US" dirty="0"/>
              <a:t> question, dot expect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0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small ideas to the one that attracted hundreds of millions of dollars!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2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you familiar with </a:t>
            </a:r>
            <a:r>
              <a:rPr lang="en-US" baseline="0" dirty="0" err="1"/>
              <a:t>Juicero</a:t>
            </a:r>
            <a:r>
              <a:rPr lang="en-US" baseline="0" dirty="0"/>
              <a:t>? ?  It was a Silicon Valley  startup that raised $120 million from investors. Shot down in Sept 2017. $400 machine was revealed to be the equivalent of two hands </a:t>
            </a:r>
            <a:r>
              <a:rPr lang="en-US" baseline="0" dirty="0" err="1"/>
              <a:t>squezzing</a:t>
            </a:r>
            <a:r>
              <a:rPr lang="en-US" baseline="0" dirty="0"/>
              <a:t> a bag of juice. 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Webvan</a:t>
            </a:r>
            <a:r>
              <a:rPr lang="en-US" dirty="0"/>
              <a:t> is  an</a:t>
            </a:r>
            <a:r>
              <a:rPr lang="en-US" baseline="0" dirty="0"/>
              <a:t> online grocery shopping service that collected $800 million ($400 in private and $400 in public)  in a short period of time with which they expanded quickly by building a warehouse and buying a fleet of trucks. They went out of business due to lack of customers. We will </a:t>
            </a:r>
            <a:r>
              <a:rPr lang="en-US" baseline="0" dirty="0" err="1"/>
              <a:t>revist</a:t>
            </a:r>
            <a:r>
              <a:rPr lang="en-US" baseline="0" dirty="0"/>
              <a:t> this example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DE05-D359-D146-87ED-598FF90B5B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5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Vertical" type="tx">
  <p:cSld name="Photo -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57188" y="1526976"/>
            <a:ext cx="399157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321457" marR="0" lvl="0" indent="-16072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1687" b="0" i="1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42915" marR="0" lvl="1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64372" marR="0" lvl="2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285829" marR="0" lvl="3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607287" marR="0" lvl="4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1928744" marR="0" lvl="5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250201" marR="0" lvl="6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2571659" marR="0" lvl="7" indent="-25716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2893116" marR="0" lvl="8" indent="-25716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4794061" y="455414"/>
            <a:ext cx="3929063" cy="585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57188" y="1973461"/>
            <a:ext cx="399157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5600"/>
              <a:buFont typeface="Bodoni"/>
              <a:buNone/>
              <a:defRPr sz="3937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357188" y="3536156"/>
            <a:ext cx="3991570" cy="282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321457" marR="0" lvl="0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1687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42915" marR="0" lvl="1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1687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64372" marR="0" lvl="2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1687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285829" marR="0" lvl="3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1687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607287" marR="0" lvl="4" indent="-160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1687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1928744" marR="0" lvl="5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250201" marR="0" lvl="6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2571659" marR="0" lvl="7" indent="-25716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2893116" marR="0" lvl="8" indent="-25716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446984" y="6509742"/>
            <a:ext cx="24110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4922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57188" y="1848445"/>
            <a:ext cx="8429625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321457" marR="0" lvl="0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42915" marR="0" lvl="1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64372" marR="0" lvl="2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285829" marR="0" lvl="3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607287" marR="0" lvl="4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1928744" marR="0" lvl="5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250201" marR="0" lvl="6" indent="-25716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2571659" marR="0" lvl="7" indent="-25716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2893116" marR="0" lvl="8" indent="-25716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446984" y="6509742"/>
            <a:ext cx="24110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2489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033D-CF87-E645-8CF3-61A46142E0C0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4A88-6E92-B745-92F7-113359C6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  <p:sldLayoutId id="2147483739" r:id="rId14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599449" y="3470128"/>
            <a:ext cx="3991570" cy="1428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2A7198"/>
                </a:solidFill>
              </a:rPr>
              <a:t>UCLA </a:t>
            </a:r>
            <a:endParaRPr dirty="0">
              <a:solidFill>
                <a:srgbClr val="2A7198"/>
              </a:solidFill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3"/>
          </p:nvPr>
        </p:nvSpPr>
        <p:spPr>
          <a:xfrm>
            <a:off x="3387738" y="4419735"/>
            <a:ext cx="4855717" cy="18979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noAutofit/>
          </a:bodyPr>
          <a:lstStyle/>
          <a:p>
            <a:pPr marL="0" indent="0"/>
            <a:endParaRPr lang="en-US" sz="2000" dirty="0">
              <a:solidFill>
                <a:srgbClr val="2A7198"/>
              </a:solidFill>
            </a:endParaRPr>
          </a:p>
          <a:p>
            <a:pPr marL="0" indent="0"/>
            <a:r>
              <a:rPr lang="en-US" sz="2000" dirty="0">
                <a:solidFill>
                  <a:srgbClr val="2A7198"/>
                </a:solidFill>
              </a:rPr>
              <a:t>Azar </a:t>
            </a:r>
            <a:r>
              <a:rPr lang="en-US" sz="2000" dirty="0" err="1">
                <a:solidFill>
                  <a:srgbClr val="2A7198"/>
                </a:solidFill>
              </a:rPr>
              <a:t>Nazeri</a:t>
            </a:r>
            <a:endParaRPr lang="en-US" sz="2000" dirty="0">
              <a:solidFill>
                <a:srgbClr val="2A7198"/>
              </a:solidFill>
            </a:endParaRPr>
          </a:p>
          <a:p>
            <a:pPr marL="0" indent="0"/>
            <a:r>
              <a:rPr lang="en-US" sz="2000" dirty="0">
                <a:solidFill>
                  <a:srgbClr val="2A7198"/>
                </a:solidFill>
              </a:rPr>
              <a:t>Institute of Technology Advancement </a:t>
            </a:r>
          </a:p>
          <a:p>
            <a:pPr marL="0" indent="0"/>
            <a:r>
              <a:rPr lang="en-US" sz="2000" dirty="0">
                <a:solidFill>
                  <a:srgbClr val="2A7198"/>
                </a:solidFill>
              </a:rPr>
              <a:t>UCLA Henry </a:t>
            </a:r>
            <a:r>
              <a:rPr lang="en-US" sz="2000" dirty="0" err="1">
                <a:solidFill>
                  <a:srgbClr val="2A7198"/>
                </a:solidFill>
              </a:rPr>
              <a:t>Samueli</a:t>
            </a:r>
            <a:r>
              <a:rPr lang="en-US" sz="2000" dirty="0">
                <a:solidFill>
                  <a:srgbClr val="2A7198"/>
                </a:solidFill>
              </a:rPr>
              <a:t> School of Engineering and Applied Sciences</a:t>
            </a:r>
          </a:p>
          <a:p>
            <a:pPr marL="0" indent="0"/>
            <a:endParaRPr dirty="0"/>
          </a:p>
        </p:txBody>
      </p:sp>
      <p:pic>
        <p:nvPicPr>
          <p:cNvPr id="2052" name="Picture 4" descr="mage result for nsf i cor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6" y="1234144"/>
            <a:ext cx="7129999" cy="24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4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3A55-ED2C-5C47-9923-6F269F30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78" y="658686"/>
            <a:ext cx="8429625" cy="85725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USC/UCLA/Caltech “LA” Node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06DDB-9B66-2C4E-93F1-9A57EB4B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(Award Date: Nov. 1, 2014) </a:t>
            </a:r>
            <a:endParaRPr lang="en-US" sz="2800" dirty="0"/>
          </a:p>
          <a:p>
            <a:r>
              <a:rPr lang="en-US" sz="2800" dirty="0"/>
              <a:t> UCLA (ITA)</a:t>
            </a:r>
          </a:p>
          <a:p>
            <a:r>
              <a:rPr lang="en-US" sz="2800" dirty="0"/>
              <a:t>USC School of Engineering &amp; USC Marshall </a:t>
            </a:r>
          </a:p>
          <a:p>
            <a:r>
              <a:rPr lang="en-US" sz="2800" dirty="0"/>
              <a:t>Caltech</a:t>
            </a:r>
          </a:p>
          <a:p>
            <a:r>
              <a:rPr lang="en-US" sz="2800" dirty="0"/>
              <a:t>Plus more than 15 other universities collaborating </a:t>
            </a:r>
          </a:p>
        </p:txBody>
      </p:sp>
    </p:spTree>
    <p:extLst>
      <p:ext uri="{BB962C8B-B14F-4D97-AF65-F5344CB8AC3E}">
        <p14:creationId xmlns:p14="http://schemas.microsoft.com/office/powerpoint/2010/main" val="122832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559" y="2198198"/>
            <a:ext cx="619060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266485"/>
                </a:solidFill>
                <a:latin typeface="DIN Condensed" charset="0"/>
                <a:ea typeface="DIN Condensed" charset="0"/>
                <a:cs typeface="DIN Condensed" charset="0"/>
              </a:rPr>
              <a:t>What is the difference between </a:t>
            </a:r>
          </a:p>
          <a:p>
            <a:pPr algn="ctr"/>
            <a:r>
              <a:rPr lang="en-US" sz="4800" dirty="0">
                <a:solidFill>
                  <a:srgbClr val="266485"/>
                </a:solidFill>
                <a:latin typeface="DIN Condensed" charset="0"/>
                <a:ea typeface="DIN Condensed" charset="0"/>
                <a:cs typeface="DIN Condensed" charset="0"/>
              </a:rPr>
              <a:t>a company </a:t>
            </a:r>
          </a:p>
          <a:p>
            <a:pPr algn="ctr"/>
            <a:r>
              <a:rPr lang="en-US" sz="4800" dirty="0">
                <a:solidFill>
                  <a:srgbClr val="266485"/>
                </a:solidFill>
                <a:latin typeface="DIN Condensed" charset="0"/>
                <a:ea typeface="DIN Condensed" charset="0"/>
                <a:cs typeface="DIN Condensed" charset="0"/>
              </a:rPr>
              <a:t>and </a:t>
            </a:r>
          </a:p>
          <a:p>
            <a:pPr algn="ctr"/>
            <a:r>
              <a:rPr lang="en-US" sz="4800" dirty="0">
                <a:solidFill>
                  <a:srgbClr val="266485"/>
                </a:solidFill>
                <a:latin typeface="DIN Condensed" charset="0"/>
                <a:ea typeface="DIN Condensed" charset="0"/>
                <a:cs typeface="DIN Condensed" charset="0"/>
              </a:rPr>
              <a:t>a startup?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81403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p you refine your startup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0" y="798163"/>
            <a:ext cx="6981986" cy="46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585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ampleBusinessPlan.png" descr="SampleBusinessPlan.png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3135084" y="1127745"/>
            <a:ext cx="2769652" cy="449833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1114537" y="1116583"/>
            <a:ext cx="4287180" cy="53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51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988"/>
              <a:t>Executive Summary</a:t>
            </a:r>
          </a:p>
        </p:txBody>
      </p:sp>
      <p:sp>
        <p:nvSpPr>
          <p:cNvPr id="254" name="Shape 254"/>
          <p:cNvSpPr/>
          <p:nvPr/>
        </p:nvSpPr>
        <p:spPr>
          <a:xfrm>
            <a:off x="4245508" y="1514698"/>
            <a:ext cx="3530018" cy="53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/>
          <a:p>
            <a:pPr defTabSz="267873">
              <a:defRPr sz="51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988"/>
              <a:t>Mission</a:t>
            </a:r>
            <a:r>
              <a:rPr sz="2695"/>
              <a:t> Statement</a:t>
            </a:r>
          </a:p>
        </p:txBody>
      </p:sp>
      <p:sp>
        <p:nvSpPr>
          <p:cNvPr id="255" name="Shape 255"/>
          <p:cNvSpPr/>
          <p:nvPr/>
        </p:nvSpPr>
        <p:spPr>
          <a:xfrm>
            <a:off x="1232670" y="1783520"/>
            <a:ext cx="3666753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 dirty="0"/>
              <a:t>Company Background</a:t>
            </a:r>
          </a:p>
        </p:txBody>
      </p:sp>
      <p:sp>
        <p:nvSpPr>
          <p:cNvPr id="256" name="Shape 256"/>
          <p:cNvSpPr/>
          <p:nvPr/>
        </p:nvSpPr>
        <p:spPr>
          <a:xfrm>
            <a:off x="5027786" y="2595564"/>
            <a:ext cx="3281660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/>
              <a:t>Product Description</a:t>
            </a:r>
          </a:p>
        </p:txBody>
      </p:sp>
      <p:sp>
        <p:nvSpPr>
          <p:cNvPr id="257" name="Shape 257"/>
          <p:cNvSpPr/>
          <p:nvPr/>
        </p:nvSpPr>
        <p:spPr>
          <a:xfrm>
            <a:off x="1521024" y="3961992"/>
            <a:ext cx="3292822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/>
              <a:t>Marketing Plan</a:t>
            </a:r>
          </a:p>
        </p:txBody>
      </p:sp>
      <p:sp>
        <p:nvSpPr>
          <p:cNvPr id="258" name="Shape 258"/>
          <p:cNvSpPr/>
          <p:nvPr/>
        </p:nvSpPr>
        <p:spPr>
          <a:xfrm>
            <a:off x="4119004" y="3230874"/>
            <a:ext cx="3424908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/>
              <a:t>Competitive Analysis</a:t>
            </a:r>
          </a:p>
        </p:txBody>
      </p:sp>
      <p:sp>
        <p:nvSpPr>
          <p:cNvPr id="259" name="Shape 259"/>
          <p:cNvSpPr/>
          <p:nvPr/>
        </p:nvSpPr>
        <p:spPr>
          <a:xfrm>
            <a:off x="1114536" y="3474580"/>
            <a:ext cx="2726346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 dirty="0"/>
              <a:t>SWOT Analysis</a:t>
            </a:r>
          </a:p>
        </p:txBody>
      </p:sp>
      <p:pic>
        <p:nvPicPr>
          <p:cNvPr id="260" name="check_mark_green.png" descr="check_mark_gre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68208" y="714747"/>
            <a:ext cx="2345903" cy="255054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3840882" y="3853161"/>
            <a:ext cx="3585828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/>
              <a:t>Operations Plan</a:t>
            </a:r>
          </a:p>
        </p:txBody>
      </p:sp>
      <p:pic>
        <p:nvPicPr>
          <p:cNvPr id="264" name="project_gantt_chart1-300x214.png" descr="project_gantt_chart1-300x214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1486" y="2426271"/>
            <a:ext cx="2884475" cy="205754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1414054" y="4601953"/>
            <a:ext cx="3399793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/>
              <a:t>Financial Projections</a:t>
            </a:r>
          </a:p>
        </p:txBody>
      </p:sp>
      <p:pic>
        <p:nvPicPr>
          <p:cNvPr id="266" name="5-Year-Projection-Template.png" descr="5-Year-Projection-Templa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7043" y="2076525"/>
            <a:ext cx="2809131" cy="354955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5027786" y="4975883"/>
            <a:ext cx="2516126" cy="4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tIns="38099" rIns="38099" bIns="38099">
            <a:spAutoFit/>
          </a:bodyPr>
          <a:lstStyle>
            <a:lvl1pPr algn="l" defTabSz="457200">
              <a:defRPr sz="46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2695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6093300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 advAuto="0"/>
      <p:bldP spid="254" grpId="0" animBg="1" advAuto="0"/>
      <p:bldP spid="255" grpId="0" animBg="1" advAuto="0"/>
      <p:bldP spid="256" grpId="0" animBg="1" advAuto="0"/>
      <p:bldP spid="257" grpId="0" animBg="1" advAuto="0"/>
      <p:bldP spid="258" grpId="0" animBg="1" advAuto="0"/>
      <p:bldP spid="259" grpId="0" animBg="1" advAuto="0"/>
      <p:bldP spid="260" grpId="0" animBg="1" advAuto="0"/>
      <p:bldP spid="262" grpId="0" animBg="1" advAuto="0"/>
      <p:bldP spid="264" grpId="0" animBg="1" advAuto="0"/>
      <p:bldP spid="265" grpId="0" animBg="1" advAuto="0"/>
      <p:bldP spid="266" grpId="0" animBg="1" advAuto="0"/>
      <p:bldP spid="26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73635"/>
              </p:ext>
            </p:extLst>
          </p:nvPr>
        </p:nvGraphicFramePr>
        <p:xfrm>
          <a:off x="381453" y="5760720"/>
          <a:ext cx="860930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SEARCH</a:t>
                      </a: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EXECUTE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77660"/>
              </p:ext>
            </p:extLst>
          </p:nvPr>
        </p:nvGraphicFramePr>
        <p:xfrm>
          <a:off x="381453" y="742955"/>
          <a:ext cx="860930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Startup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Company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21231"/>
              </p:ext>
            </p:extLst>
          </p:nvPr>
        </p:nvGraphicFramePr>
        <p:xfrm>
          <a:off x="381453" y="1412063"/>
          <a:ext cx="8609308" cy="49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idea – might not have a prototype</a:t>
                      </a: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clearly defined product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62066"/>
              </p:ext>
            </p:extLst>
          </p:nvPr>
        </p:nvGraphicFramePr>
        <p:xfrm>
          <a:off x="489142" y="2065940"/>
          <a:ext cx="8609308" cy="501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customer segment  too broad, if any</a:t>
                      </a: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focused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1381"/>
              </p:ext>
            </p:extLst>
          </p:nvPr>
        </p:nvGraphicFramePr>
        <p:xfrm>
          <a:off x="489142" y="2654665"/>
          <a:ext cx="8609308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few people – no division of tasks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well defined titles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7645"/>
              </p:ext>
            </p:extLst>
          </p:nvPr>
        </p:nvGraphicFramePr>
        <p:xfrm>
          <a:off x="381453" y="3294389"/>
          <a:ext cx="8609308" cy="49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lack of resources</a:t>
                      </a: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investment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467"/>
              </p:ext>
            </p:extLst>
          </p:nvPr>
        </p:nvGraphicFramePr>
        <p:xfrm>
          <a:off x="381453" y="3908697"/>
          <a:ext cx="8609308" cy="557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not ready to sell</a:t>
                      </a: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selling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67230"/>
              </p:ext>
            </p:extLst>
          </p:nvPr>
        </p:nvGraphicFramePr>
        <p:xfrm>
          <a:off x="381453" y="4466002"/>
          <a:ext cx="8609308" cy="50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value not quantified</a:t>
                      </a:r>
                      <a:r>
                        <a:rPr lang="en-US" sz="20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not clear</a:t>
                      </a:r>
                      <a:endParaRPr lang="en-US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value quantified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90758"/>
              </p:ext>
            </p:extLst>
          </p:nvPr>
        </p:nvGraphicFramePr>
        <p:xfrm>
          <a:off x="381453" y="5035422"/>
          <a:ext cx="8609308" cy="498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Business</a:t>
                      </a:r>
                      <a:r>
                        <a:rPr lang="en-US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Model Canvas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47107" marR="4710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 Business Plan</a:t>
                      </a:r>
                    </a:p>
                  </a:txBody>
                  <a:tcPr marL="47107" marR="4710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6" y="878970"/>
            <a:ext cx="8524814" cy="47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5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72" t="1" r="171" b="17939"/>
          <a:stretch/>
        </p:blipFill>
        <p:spPr>
          <a:xfrm>
            <a:off x="2196194" y="514350"/>
            <a:ext cx="4751614" cy="55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buzzfeed.com/buzzfeed-static/static/enhanced/webdr05/2013/5/23/14/enhanced-buzz-24879-1369334986-1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50" y="472611"/>
            <a:ext cx="3990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3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604B-6729-CE41-A2E4-DEC26296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62569"/>
            <a:ext cx="8429625" cy="1285875"/>
          </a:xfrm>
        </p:spPr>
        <p:txBody>
          <a:bodyPr>
            <a:normAutofit/>
          </a:bodyPr>
          <a:lstStyle/>
          <a:p>
            <a:r>
              <a:rPr lang="en-US" dirty="0" err="1"/>
              <a:t>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FC138-932C-4C43-A38F-3A59613A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NSF I-Corps</a:t>
            </a:r>
          </a:p>
          <a:p>
            <a:r>
              <a:rPr lang="en-US" dirty="0"/>
              <a:t>Why I-Corps</a:t>
            </a:r>
          </a:p>
          <a:p>
            <a:r>
              <a:rPr lang="en-US" dirty="0"/>
              <a:t>How it works</a:t>
            </a:r>
          </a:p>
          <a:p>
            <a:r>
              <a:rPr lang="en-US" dirty="0"/>
              <a:t>Who Qualifies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8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5328" y="945397"/>
            <a:ext cx="8536456" cy="5060198"/>
            <a:chOff x="305328" y="945397"/>
            <a:chExt cx="8536456" cy="5060198"/>
          </a:xfrm>
        </p:grpSpPr>
        <p:pic>
          <p:nvPicPr>
            <p:cNvPr id="4098" name="Picture 2" descr="mage result for business model canvas hilti a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" t="8829" r="1643" b="10486"/>
            <a:stretch/>
          </p:blipFill>
          <p:spPr bwMode="auto">
            <a:xfrm>
              <a:off x="305328" y="945397"/>
              <a:ext cx="8536456" cy="5060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87178" y="1251489"/>
              <a:ext cx="813661" cy="16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59895" y="1251489"/>
              <a:ext cx="813661" cy="16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14461" y="1251489"/>
              <a:ext cx="813661" cy="16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2088" y="2868479"/>
              <a:ext cx="749085" cy="15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77552" y="3547821"/>
              <a:ext cx="674177" cy="334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1383" y="3547821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9041" y="2809068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00213" y="1861089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999" y="3760276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1830" y="3791919"/>
              <a:ext cx="402956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2147" y="2501685"/>
              <a:ext cx="681927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3619" y="1239865"/>
              <a:ext cx="681927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2344" y="1829446"/>
              <a:ext cx="681927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17459" y="1866901"/>
              <a:ext cx="1306761" cy="1155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2728" y="4855493"/>
              <a:ext cx="1021862" cy="21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79429" y="5518366"/>
              <a:ext cx="1321744" cy="223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19537" y="4855494"/>
              <a:ext cx="959853" cy="21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94008" y="2324589"/>
              <a:ext cx="971741" cy="280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35932" y="3020878"/>
              <a:ext cx="912068" cy="15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30766" y="1245679"/>
              <a:ext cx="912067" cy="12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484" y="2049600"/>
              <a:ext cx="1118709" cy="112755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736382" y="984949"/>
            <a:ext cx="5097387" cy="3631125"/>
            <a:chOff x="3736382" y="984949"/>
            <a:chExt cx="5097387" cy="3631125"/>
          </a:xfrm>
        </p:grpSpPr>
        <p:sp>
          <p:nvSpPr>
            <p:cNvPr id="27" name="Rectangle 26"/>
            <p:cNvSpPr/>
            <p:nvPr/>
          </p:nvSpPr>
          <p:spPr>
            <a:xfrm>
              <a:off x="3736382" y="984949"/>
              <a:ext cx="5097387" cy="363112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8000"/>
              </a:schemeClr>
            </a:solidFill>
            <a:ln>
              <a:solidFill>
                <a:schemeClr val="accent1">
                  <a:shade val="50000"/>
                  <a:shade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82091" y="1198156"/>
              <a:ext cx="28969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rgbClr val="CF5903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endParaRPr lang="en-US" sz="3600" dirty="0">
                <a:solidFill>
                  <a:srgbClr val="CF5903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r>
                <a:rPr lang="en-US" sz="3600" dirty="0">
                  <a:solidFill>
                    <a:srgbClr val="CF5903"/>
                  </a:solidFill>
                  <a:latin typeface="DIN Condensed" charset="0"/>
                  <a:ea typeface="DIN Condensed" charset="0"/>
                  <a:cs typeface="DIN Condensed" charset="0"/>
                </a:rPr>
                <a:t>Product Market Fit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9810" y="984949"/>
            <a:ext cx="3420085" cy="3631932"/>
            <a:chOff x="339810" y="993505"/>
            <a:chExt cx="3420085" cy="3598515"/>
          </a:xfrm>
        </p:grpSpPr>
        <p:sp>
          <p:nvSpPr>
            <p:cNvPr id="29" name="Rectangle 28"/>
            <p:cNvSpPr/>
            <p:nvPr/>
          </p:nvSpPr>
          <p:spPr>
            <a:xfrm>
              <a:off x="339810" y="993505"/>
              <a:ext cx="3420085" cy="359851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9832" y="2307606"/>
              <a:ext cx="25030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DIN Condensed" charset="0"/>
                  <a:ea typeface="DIN Condensed" charset="0"/>
                  <a:cs typeface="DIN Condensed" charset="0"/>
                </a:rPr>
                <a:t>Operations View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1579" y="4640128"/>
            <a:ext cx="8470205" cy="1315586"/>
            <a:chOff x="371579" y="4640128"/>
            <a:chExt cx="8470205" cy="1315586"/>
          </a:xfrm>
        </p:grpSpPr>
        <p:sp>
          <p:nvSpPr>
            <p:cNvPr id="30" name="Rectangle 29"/>
            <p:cNvSpPr/>
            <p:nvPr/>
          </p:nvSpPr>
          <p:spPr>
            <a:xfrm>
              <a:off x="371579" y="4640128"/>
              <a:ext cx="8470205" cy="131558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57041" y="4873685"/>
              <a:ext cx="485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A7198"/>
                  </a:solidFill>
                  <a:latin typeface="DIN Condensed" charset="0"/>
                  <a:ea typeface="DIN Condensed" charset="0"/>
                  <a:cs typeface="DIN Condensed" charset="0"/>
                </a:rPr>
                <a:t>Will we make money?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1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5328" y="945397"/>
            <a:ext cx="8536456" cy="5060198"/>
            <a:chOff x="305328" y="945397"/>
            <a:chExt cx="8536456" cy="5060198"/>
          </a:xfrm>
        </p:grpSpPr>
        <p:pic>
          <p:nvPicPr>
            <p:cNvPr id="4098" name="Picture 2" descr="mage result for business model canvas hilti a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" t="8829" r="1643" b="10486"/>
            <a:stretch/>
          </p:blipFill>
          <p:spPr bwMode="auto">
            <a:xfrm>
              <a:off x="305328" y="945397"/>
              <a:ext cx="8536456" cy="5060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87178" y="1251489"/>
              <a:ext cx="813661" cy="16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59895" y="1251489"/>
              <a:ext cx="813661" cy="16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14461" y="1251489"/>
              <a:ext cx="813661" cy="16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2088" y="2868479"/>
              <a:ext cx="749085" cy="15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77552" y="3547821"/>
              <a:ext cx="674177" cy="334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1383" y="3547821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9041" y="2809068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00213" y="1861089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999" y="3760276"/>
              <a:ext cx="402956" cy="24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1830" y="3791919"/>
              <a:ext cx="402956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2147" y="2501685"/>
              <a:ext cx="681927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3619" y="1239865"/>
              <a:ext cx="681927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2344" y="1829446"/>
              <a:ext cx="681927" cy="3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17459" y="1866901"/>
              <a:ext cx="1306761" cy="1155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2728" y="4855493"/>
              <a:ext cx="1021862" cy="21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79429" y="5518366"/>
              <a:ext cx="1321744" cy="223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19537" y="4855494"/>
              <a:ext cx="959853" cy="212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94008" y="2324589"/>
              <a:ext cx="971741" cy="280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35932" y="3020878"/>
              <a:ext cx="912068" cy="15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30766" y="1245679"/>
              <a:ext cx="912067" cy="12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484" y="2049600"/>
              <a:ext cx="1118709" cy="112755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733037" y="987859"/>
            <a:ext cx="5097387" cy="3631125"/>
            <a:chOff x="4046613" y="429677"/>
            <a:chExt cx="5097387" cy="3631125"/>
          </a:xfrm>
        </p:grpSpPr>
        <p:sp>
          <p:nvSpPr>
            <p:cNvPr id="27" name="Rectangle 26"/>
            <p:cNvSpPr/>
            <p:nvPr/>
          </p:nvSpPr>
          <p:spPr>
            <a:xfrm>
              <a:off x="4046613" y="429677"/>
              <a:ext cx="5097387" cy="363112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8000"/>
              </a:schemeClr>
            </a:solidFill>
            <a:ln>
              <a:solidFill>
                <a:schemeClr val="accent1">
                  <a:shade val="50000"/>
                  <a:shade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82091" y="1198156"/>
              <a:ext cx="28969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rgbClr val="CF5903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endParaRPr lang="en-US" sz="3600" dirty="0">
                <a:solidFill>
                  <a:srgbClr val="CF5903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r>
                <a:rPr lang="en-US" sz="3600" dirty="0">
                  <a:solidFill>
                    <a:srgbClr val="CF5903"/>
                  </a:solidFill>
                  <a:latin typeface="DIN Condensed" charset="0"/>
                  <a:ea typeface="DIN Condensed" charset="0"/>
                  <a:cs typeface="DIN Condensed" charset="0"/>
                </a:rPr>
                <a:t>Product Market Fit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3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6B4E-6EB1-7A49-8D8F-8B915A0F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782A1-D62E-9F46-AF50-EC1BF4C3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87" y="2067106"/>
            <a:ext cx="8429625" cy="4286250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/>
              <a:t>Developed by e</a:t>
            </a:r>
            <a:r>
              <a:rPr lang="en-US" b="1" i="1" dirty="0"/>
              <a:t>ntrepreneurs </a:t>
            </a:r>
            <a:endParaRPr lang="en-US" dirty="0"/>
          </a:p>
          <a:p>
            <a:r>
              <a:rPr lang="en-US" b="1" dirty="0"/>
              <a:t>Taught by </a:t>
            </a:r>
            <a:r>
              <a:rPr lang="en-US" b="1" i="1" dirty="0"/>
              <a:t>Entrepreneurs </a:t>
            </a:r>
            <a:endParaRPr lang="en-US" dirty="0"/>
          </a:p>
          <a:p>
            <a:r>
              <a:rPr lang="en-US" b="1" dirty="0"/>
              <a:t>Requires Interviews... </a:t>
            </a:r>
            <a:endParaRPr lang="en-US" dirty="0"/>
          </a:p>
          <a:p>
            <a:r>
              <a:rPr lang="en-US" b="1" dirty="0"/>
              <a:t>Search for... Product-Market Fit </a:t>
            </a:r>
            <a:endParaRPr lang="en-US" dirty="0"/>
          </a:p>
          <a:p>
            <a:r>
              <a:rPr lang="en-US" b="1" dirty="0"/>
              <a:t>Build a... Business Model </a:t>
            </a:r>
            <a:endParaRPr lang="en-US" dirty="0"/>
          </a:p>
          <a:p>
            <a:r>
              <a:rPr lang="en-US" b="1" dirty="0"/>
              <a:t>Evaluate the opportunity to... Go/No-Go </a:t>
            </a:r>
          </a:p>
          <a:p>
            <a:r>
              <a:rPr lang="en-US" b="1" i="1" dirty="0"/>
              <a:t>Flipped </a:t>
            </a:r>
            <a:r>
              <a:rPr lang="en-US" b="1" dirty="0"/>
              <a:t>Classroom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5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5A7B-03D5-3C4C-9964-DE2D76EA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Getting Out of The Building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F0586-4E0D-4D43-94BF-411199400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 is not about lectures </a:t>
            </a:r>
          </a:p>
          <a:p>
            <a:r>
              <a:rPr lang="en-US" dirty="0"/>
              <a:t>The class is not about attendance </a:t>
            </a:r>
          </a:p>
          <a:p>
            <a:r>
              <a:rPr lang="en-US" dirty="0"/>
              <a:t>The class is about the work the entire team does </a:t>
            </a:r>
            <a:r>
              <a:rPr lang="en-US" b="1" i="1" dirty="0"/>
              <a:t>outside the building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30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266485"/>
                </a:solidFill>
              </a:rPr>
              <a:t>I-Corps is </a:t>
            </a:r>
            <a:r>
              <a:rPr lang="en-US" sz="6000" dirty="0">
                <a:solidFill>
                  <a:srgbClr val="DB5E03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266485"/>
                </a:solidFill>
              </a:rPr>
              <a:t>about</a:t>
            </a:r>
            <a:endParaRPr dirty="0">
              <a:solidFill>
                <a:srgbClr val="266485"/>
              </a:solidFill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2178122" y="1345916"/>
            <a:ext cx="6390526" cy="5219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Funding to improve your innovation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Raising funding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Writing grants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Writing papers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Writing business plans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Selling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Pitching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endParaRPr lang="en-US"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lnSpc>
                <a:spcPts val="2440"/>
              </a:lnSpc>
              <a:spcBef>
                <a:spcPts val="0"/>
              </a:spcBef>
              <a:buSzPts val="2138"/>
              <a:buNone/>
            </a:pPr>
            <a:r>
              <a:rPr lang="en-US" sz="3200" dirty="0">
                <a:latin typeface="Bodoni 72 Oldstyle Book" charset="0"/>
                <a:ea typeface="Bodoni 72 Oldstyle Book" charset="0"/>
                <a:cs typeface="Bodoni 72 Oldstyle Book" charset="0"/>
              </a:rPr>
              <a:t>I-Corps is NOT a competition</a:t>
            </a:r>
            <a:endParaRPr sz="3200" dirty="0">
              <a:latin typeface="Bodoni 72 Oldstyle Book" charset="0"/>
              <a:ea typeface="Bodoni 72 Oldstyle Book" charset="0"/>
              <a:cs typeface="Bodoni 72 Oldstyle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1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0C33-3491-C844-8FB4-968BCB82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I-Corps is ABOUT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0DDB5-D2A2-4149-8134-1663583FA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91" indent="0">
              <a:buNone/>
            </a:pPr>
            <a:endParaRPr lang="en-US" strike="sngStrike" dirty="0"/>
          </a:p>
          <a:p>
            <a:r>
              <a:rPr lang="en-US" sz="4000" b="1" dirty="0"/>
              <a:t>Reducing Risk, </a:t>
            </a:r>
          </a:p>
          <a:p>
            <a:r>
              <a:rPr lang="en-US" sz="4000" b="1" dirty="0"/>
              <a:t>Improving Odds</a:t>
            </a:r>
          </a:p>
        </p:txBody>
      </p:sp>
    </p:spTree>
    <p:extLst>
      <p:ext uri="{BB962C8B-B14F-4D97-AF65-F5344CB8AC3E}">
        <p14:creationId xmlns:p14="http://schemas.microsoft.com/office/powerpoint/2010/main" val="1171546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91D4-26BF-A142-B761-4A9B56A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I-Corps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BCFD-1615-C14D-B1AC-774880D9E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$50k grants </a:t>
            </a:r>
            <a:r>
              <a:rPr lang="en-US" dirty="0"/>
              <a:t>-- focus on </a:t>
            </a:r>
            <a:r>
              <a:rPr lang="en-US" b="1" dirty="0"/>
              <a:t>PRODUCT-MARKET FIT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Nimble </a:t>
            </a:r>
            <a:r>
              <a:rPr lang="en-US" dirty="0"/>
              <a:t>review and funding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Team-based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Curriculum/Process focus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ge27image9388656">
            <a:extLst>
              <a:ext uri="{FF2B5EF4-FFF2-40B4-BE49-F238E27FC236}">
                <a16:creationId xmlns:a16="http://schemas.microsoft.com/office/drawing/2014/main" id="{4D05A6D2-4330-DE4B-84BA-6E069E22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896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978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226B-610C-C048-BE3A-B66B082A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What is I-Corps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93950-96A6-DA47-811C-88D1D7002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91" indent="0">
              <a:buNone/>
            </a:pPr>
            <a:r>
              <a:rPr lang="en-US" dirty="0"/>
              <a:t>I-Corps is a process that helps you determine: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you build a </a:t>
            </a:r>
            <a:r>
              <a:rPr lang="en-US" b="1" dirty="0"/>
              <a:t>viable business </a:t>
            </a:r>
            <a:r>
              <a:rPr lang="en-US" dirty="0"/>
              <a:t>around your innovation(s)?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do </a:t>
            </a:r>
            <a:r>
              <a:rPr lang="en-US" b="1" dirty="0"/>
              <a:t>your customers </a:t>
            </a:r>
            <a:r>
              <a:rPr lang="en-US" dirty="0"/>
              <a:t>care about? </a:t>
            </a:r>
            <a:r>
              <a:rPr lang="en-US" b="1" dirty="0"/>
              <a:t>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Do you have product-market fit?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2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3290" y="1931542"/>
            <a:ext cx="3945276" cy="392472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6049402"/>
              </p:ext>
            </p:extLst>
          </p:nvPr>
        </p:nvGraphicFramePr>
        <p:xfrm>
          <a:off x="540619" y="595903"/>
          <a:ext cx="8507003" cy="544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0619" y="3062909"/>
            <a:ext cx="19681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r>
              <a:rPr lang="en-US" sz="2800" dirty="0">
                <a:solidFill>
                  <a:srgbClr val="123850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ROAD TO </a:t>
            </a:r>
          </a:p>
          <a:p>
            <a:r>
              <a:rPr lang="en-US" sz="2800" dirty="0">
                <a:solidFill>
                  <a:srgbClr val="123850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NATIONAL</a:t>
            </a:r>
          </a:p>
          <a:p>
            <a:r>
              <a:rPr lang="en-US" sz="2800" dirty="0">
                <a:solidFill>
                  <a:srgbClr val="123850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I-CORPS</a:t>
            </a:r>
          </a:p>
          <a:p>
            <a:r>
              <a:rPr lang="en-US" sz="2800" dirty="0">
                <a:solidFill>
                  <a:srgbClr val="123850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@ IN-LA</a:t>
            </a:r>
          </a:p>
        </p:txBody>
      </p:sp>
    </p:spTree>
    <p:extLst>
      <p:ext uri="{BB962C8B-B14F-4D97-AF65-F5344CB8AC3E}">
        <p14:creationId xmlns:p14="http://schemas.microsoft.com/office/powerpoint/2010/main" val="1429474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3015" y="1921267"/>
            <a:ext cx="3945276" cy="392472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123850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I-CORPS </a:t>
            </a:r>
          </a:p>
          <a:p>
            <a:r>
              <a:rPr lang="en-US" sz="2800" dirty="0">
                <a:solidFill>
                  <a:srgbClr val="123850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CIRRICULUM</a:t>
            </a:r>
          </a:p>
          <a:p>
            <a:endParaRPr lang="en-US" sz="2800" dirty="0">
              <a:solidFill>
                <a:srgbClr val="123850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6556282"/>
              </p:ext>
            </p:extLst>
          </p:nvPr>
        </p:nvGraphicFramePr>
        <p:xfrm>
          <a:off x="3071973" y="1479479"/>
          <a:ext cx="5969285" cy="454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81912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6B44-C8B4-C043-90DC-5BA5989F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I-Corps Team Program Details – Team Budget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D286E-2F68-424B-9466-B12F5AAC9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70" y="3295974"/>
            <a:ext cx="8429625" cy="428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1" name="Picture 1" descr="page28image8979888">
            <a:extLst>
              <a:ext uri="{FF2B5EF4-FFF2-40B4-BE49-F238E27FC236}">
                <a16:creationId xmlns:a16="http://schemas.microsoft.com/office/drawing/2014/main" id="{6EE86441-3216-D347-85F7-65D2F559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447529"/>
            <a:ext cx="88773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2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6F1-B2C9-7B4D-ADB2-2A682A33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I-Corps Team Curriculum  Delivery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E63F-9A22-A944-8F08-96C79020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734" y="3372445"/>
            <a:ext cx="8429625" cy="428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5" name="Picture 1" descr="page29image9018272">
            <a:extLst>
              <a:ext uri="{FF2B5EF4-FFF2-40B4-BE49-F238E27FC236}">
                <a16:creationId xmlns:a16="http://schemas.microsoft.com/office/drawing/2014/main" id="{05074DC0-369A-2248-BEC4-668B8F6F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1524000"/>
            <a:ext cx="8483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3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373" y="709163"/>
            <a:ext cx="72873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7491" lvl="6"/>
            <a:r>
              <a:rPr lang="en-US" sz="3200" dirty="0">
                <a:solidFill>
                  <a:srgbClr val="FF0000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Timeline</a:t>
            </a:r>
          </a:p>
          <a:p>
            <a:pPr marL="64291" indent="0">
              <a:buNone/>
            </a:pPr>
            <a:endParaRPr lang="en-US" sz="28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64291" indent="0">
              <a:buNone/>
            </a:pPr>
            <a:r>
              <a:rPr lang="en-US" sz="2800" dirty="0">
                <a:latin typeface="Bodoni 72 Oldstyle Book" charset="0"/>
                <a:ea typeface="Bodoni 72 Oldstyle Book" charset="0"/>
                <a:cs typeface="Bodoni 72 Oldstyle Book" charset="0"/>
              </a:rPr>
              <a:t>Pick your own pace</a:t>
            </a:r>
          </a:p>
          <a:p>
            <a:pPr marL="64291" indent="0">
              <a:buNone/>
            </a:pPr>
            <a:endParaRPr lang="en-US" sz="28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64291" indent="0">
              <a:buNone/>
            </a:pPr>
            <a:r>
              <a:rPr lang="en-US" sz="2800" dirty="0">
                <a:latin typeface="Bodoni 72 Oldstyle Book" charset="0"/>
                <a:ea typeface="Bodoni 72 Oldstyle Book" charset="0"/>
                <a:cs typeface="Bodoni 72 Oldstyle Book" charset="0"/>
              </a:rPr>
              <a:t>Program can be completed in as little as little as two months</a:t>
            </a:r>
          </a:p>
          <a:p>
            <a:pPr marL="64291" indent="0">
              <a:buNone/>
            </a:pPr>
            <a:endParaRPr lang="en-US" sz="28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64291" indent="0">
              <a:buNone/>
            </a:pPr>
            <a:r>
              <a:rPr lang="en-US" sz="2800" dirty="0">
                <a:latin typeface="Bodoni 72 Oldstyle Book" charset="0"/>
                <a:ea typeface="Bodoni 72 Oldstyle Book" charset="0"/>
                <a:cs typeface="Bodoni 72 Oldstyle Book" charset="0"/>
              </a:rPr>
              <a:t>After you complete ZAP &amp; BOOM, you have one year to apply to the national program</a:t>
            </a:r>
          </a:p>
          <a:p>
            <a:pPr marL="64291" indent="0">
              <a:buNone/>
            </a:pPr>
            <a:endParaRPr lang="en-US" sz="28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64291" indent="0">
              <a:buNone/>
            </a:pPr>
            <a:r>
              <a:rPr lang="en-US" sz="2800" dirty="0">
                <a:latin typeface="Bodoni 72 Oldstyle Book" charset="0"/>
                <a:ea typeface="Bodoni 72 Oldstyle Book" charset="0"/>
                <a:cs typeface="Bodoni 72 Oldstyle Book" charset="0"/>
              </a:rPr>
              <a:t>Once you get your $50k, you have 6 months to use it in your customer discovery</a:t>
            </a:r>
          </a:p>
        </p:txBody>
      </p:sp>
    </p:spTree>
    <p:extLst>
      <p:ext uri="{BB962C8B-B14F-4D97-AF65-F5344CB8AC3E}">
        <p14:creationId xmlns:p14="http://schemas.microsoft.com/office/powerpoint/2010/main" val="474810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B86F6-DDA3-8D43-9088-F0C747634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E64493-8132-5445-BDF2-DB8467D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955602"/>
            <a:ext cx="3991570" cy="1428750"/>
          </a:xfrm>
        </p:spPr>
        <p:txBody>
          <a:bodyPr/>
          <a:lstStyle/>
          <a:p>
            <a:r>
              <a:rPr lang="en-US" dirty="0"/>
              <a:t>Are You Eligible?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C63BE-236A-2B4B-9349-56415F82C5D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46012" y="3216234"/>
            <a:ext cx="3991570" cy="3961101"/>
          </a:xfrm>
        </p:spPr>
        <p:txBody>
          <a:bodyPr/>
          <a:lstStyle/>
          <a:p>
            <a:pPr marL="503628" indent="-342900">
              <a:buFont typeface="Arial" panose="020B0604020202020204" pitchFamily="34" charset="0"/>
              <a:buChar char="•"/>
            </a:pPr>
            <a:r>
              <a:rPr lang="en-US" sz="2000" dirty="0"/>
              <a:t>PI: NSF award (current or expired &lt;5 years ago) </a:t>
            </a:r>
          </a:p>
          <a:p>
            <a:pPr marL="503628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 a regional training </a:t>
            </a:r>
          </a:p>
          <a:p>
            <a:pPr marL="503628" indent="-342900">
              <a:buFont typeface="Arial" panose="020B0604020202020204" pitchFamily="34" charset="0"/>
              <a:buChar char="•"/>
            </a:pPr>
            <a:r>
              <a:rPr lang="en-US" sz="2000" dirty="0"/>
              <a:t>Have a deep technology </a:t>
            </a:r>
          </a:p>
          <a:p>
            <a:pPr marL="503628" indent="-342900">
              <a:buFont typeface="Arial" panose="020B0604020202020204" pitchFamily="34" charset="0"/>
              <a:buChar char="•"/>
            </a:pPr>
            <a:r>
              <a:rPr lang="en-US" sz="2000" dirty="0"/>
              <a:t>Committed to the entire program </a:t>
            </a:r>
          </a:p>
          <a:p>
            <a:pPr marL="503628" indent="-342900">
              <a:buFont typeface="Arial" panose="020B0604020202020204" pitchFamily="34" charset="0"/>
              <a:buChar char="•"/>
            </a:pPr>
            <a:r>
              <a:rPr lang="en-US" sz="2000" dirty="0"/>
              <a:t>Entire team available for off- site Workshops and on-site Curriculum </a:t>
            </a:r>
          </a:p>
          <a:p>
            <a:endParaRPr lang="en-US" dirty="0"/>
          </a:p>
        </p:txBody>
      </p:sp>
      <p:pic>
        <p:nvPicPr>
          <p:cNvPr id="1025" name="Picture 1" descr="page12image3769152">
            <a:extLst>
              <a:ext uri="{FF2B5EF4-FFF2-40B4-BE49-F238E27FC236}">
                <a16:creationId xmlns:a16="http://schemas.microsoft.com/office/drawing/2014/main" id="{6F5DB534-E409-4E42-B2D9-219BF5DF2F60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r="5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29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7C23-D18C-4847-8F7D-A3C5E43F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Interviews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E5338-8CCF-4A45-8236-CBE7F3646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have an </a:t>
            </a:r>
            <a:r>
              <a:rPr lang="en-US" b="1" dirty="0"/>
              <a:t>initial telephone conference call </a:t>
            </a:r>
            <a:r>
              <a:rPr lang="en-US" dirty="0"/>
              <a:t>with </a:t>
            </a:r>
            <a:r>
              <a:rPr lang="en-US" b="1" dirty="0"/>
              <a:t>your entire team </a:t>
            </a:r>
            <a:r>
              <a:rPr lang="en-US" dirty="0"/>
              <a:t>and NSF I-</a:t>
            </a:r>
            <a:r>
              <a:rPr lang="en-US" dirty="0" err="1"/>
              <a:t>CorpsTM</a:t>
            </a:r>
            <a:r>
              <a:rPr lang="en-US" dirty="0"/>
              <a:t> program officers. </a:t>
            </a:r>
          </a:p>
          <a:p>
            <a:r>
              <a:rPr lang="en-US" dirty="0"/>
              <a:t>If this interview part of the process goes well ... </a:t>
            </a:r>
          </a:p>
          <a:p>
            <a:r>
              <a:rPr lang="en-US" dirty="0"/>
              <a:t>2. We will have a </a:t>
            </a:r>
            <a:r>
              <a:rPr lang="en-US" b="1" dirty="0"/>
              <a:t>final conference call </a:t>
            </a:r>
            <a:r>
              <a:rPr lang="en-US" dirty="0"/>
              <a:t>with your team, NSF, and a group of I-</a:t>
            </a:r>
            <a:r>
              <a:rPr lang="en-US" dirty="0" err="1"/>
              <a:t>CorpsTM</a:t>
            </a:r>
            <a:r>
              <a:rPr lang="en-US" dirty="0"/>
              <a:t> Instructors. If this goes well, you will be asked to submit a proposal.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82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NSF I-Corps Statistics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983912" y="1799963"/>
            <a:ext cx="8429625" cy="4286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 marL="0" indent="0">
              <a:spcBef>
                <a:spcPts val="0"/>
              </a:spcBef>
              <a:buSzPts val="1836"/>
              <a:buNone/>
            </a:pPr>
            <a:r>
              <a:rPr lang="en-US" sz="2151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 </a:t>
            </a:r>
            <a:r>
              <a:rPr lang="en-US" sz="2400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500 teams </a:t>
            </a:r>
            <a:r>
              <a:rPr lang="en-US" sz="2400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have been through our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LA Node regional program</a:t>
            </a:r>
          </a:p>
          <a:p>
            <a:pPr marL="0" indent="0">
              <a:spcBef>
                <a:spcPts val="0"/>
              </a:spcBef>
              <a:buSzPts val="1836"/>
              <a:buNone/>
            </a:pPr>
            <a:endParaRPr lang="en-US" sz="2400" b="1" dirty="0">
              <a:solidFill>
                <a:srgbClr val="66635F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spcBef>
                <a:spcPts val="0"/>
              </a:spcBef>
              <a:buSzPts val="1836"/>
              <a:buNone/>
            </a:pPr>
            <a:r>
              <a:rPr lang="en-US" sz="2400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95%  NSF acceptance rate of our teams at the interviews</a:t>
            </a:r>
          </a:p>
          <a:p>
            <a:pPr marL="0" indent="0">
              <a:spcBef>
                <a:spcPts val="0"/>
              </a:spcBef>
              <a:buSzPts val="1836"/>
              <a:buNone/>
            </a:pPr>
            <a:endParaRPr lang="en-US" sz="2400" b="1" dirty="0">
              <a:solidFill>
                <a:srgbClr val="66635F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spcBef>
                <a:spcPts val="0"/>
              </a:spcBef>
              <a:buSzPts val="1836"/>
              <a:buNone/>
            </a:pPr>
            <a:r>
              <a:rPr lang="en-US" sz="2400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1,700+ teams</a:t>
            </a:r>
            <a:r>
              <a:rPr lang="en-US" sz="2400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 have received $50k</a:t>
            </a:r>
            <a:endParaRPr lang="en-US" sz="2400" b="1" dirty="0">
              <a:solidFill>
                <a:srgbClr val="66635F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spcBef>
                <a:spcPts val="0"/>
              </a:spcBef>
              <a:buSzPts val="1836"/>
              <a:buNone/>
            </a:pPr>
            <a:endParaRPr lang="en-US" sz="2400" b="1" dirty="0">
              <a:solidFill>
                <a:srgbClr val="66635F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spcBef>
                <a:spcPts val="0"/>
              </a:spcBef>
              <a:buSzPts val="1836"/>
              <a:buNone/>
            </a:pPr>
            <a:r>
              <a:rPr lang="en-US" sz="2400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75 teams</a:t>
            </a:r>
            <a:r>
              <a:rPr lang="en-US" sz="2400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 from LA Node</a:t>
            </a:r>
            <a:endParaRPr lang="en-US" sz="2400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spcBef>
                <a:spcPts val="0"/>
              </a:spcBef>
              <a:buSzPts val="1836"/>
              <a:buNone/>
            </a:pPr>
            <a:endParaRPr lang="en-US" sz="2400" b="1" dirty="0">
              <a:solidFill>
                <a:srgbClr val="66635F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marL="0" indent="0">
              <a:spcBef>
                <a:spcPts val="0"/>
              </a:spcBef>
              <a:buSzPts val="1836"/>
              <a:buNone/>
            </a:pPr>
            <a:r>
              <a:rPr lang="en-US" sz="2400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11</a:t>
            </a:r>
            <a:r>
              <a:rPr lang="en-US" sz="2400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 from UCLA</a:t>
            </a:r>
          </a:p>
          <a:p>
            <a:pPr marL="0" indent="0">
              <a:spcBef>
                <a:spcPts val="1406"/>
              </a:spcBef>
              <a:buSzPts val="1836"/>
              <a:buNone/>
            </a:pPr>
            <a:r>
              <a:rPr lang="en-US" sz="2400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I-Corps teams have </a:t>
            </a:r>
            <a:r>
              <a:rPr lang="en-US" sz="2400" b="1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50%</a:t>
            </a:r>
            <a:r>
              <a:rPr lang="en-US" sz="2400" dirty="0">
                <a:solidFill>
                  <a:srgbClr val="66635F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 greater chance of approval for SBIR/STTR</a:t>
            </a:r>
            <a:endParaRPr sz="2400" dirty="0">
              <a:latin typeface="Bodoni 72 Oldstyle Book" charset="0"/>
              <a:ea typeface="Bodoni 72 Oldstyle Book" charset="0"/>
              <a:cs typeface="Bodoni 72 Oldstyle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228729" y="353732"/>
            <a:ext cx="7060755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More Information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1613042" y="3379294"/>
            <a:ext cx="6803901" cy="20200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2A7198"/>
                </a:solidFill>
              </a:rPr>
              <a:t>www.nsf.gov</a:t>
            </a:r>
            <a:r>
              <a:rPr lang="en-US" dirty="0">
                <a:solidFill>
                  <a:srgbClr val="2A7198"/>
                </a:solidFill>
              </a:rPr>
              <a:t>/</a:t>
            </a:r>
            <a:r>
              <a:rPr lang="en-US" dirty="0" err="1">
                <a:solidFill>
                  <a:srgbClr val="2A7198"/>
                </a:solidFill>
              </a:rPr>
              <a:t>i</a:t>
            </a:r>
            <a:r>
              <a:rPr lang="en-US" dirty="0">
                <a:solidFill>
                  <a:srgbClr val="2A7198"/>
                </a:solidFill>
              </a:rPr>
              <a:t>-corps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A71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2648A"/>
                </a:solidFill>
              </a:rPr>
              <a:t>https://</a:t>
            </a:r>
            <a:r>
              <a:rPr lang="en-US" dirty="0" err="1">
                <a:solidFill>
                  <a:srgbClr val="22648A"/>
                </a:solidFill>
              </a:rPr>
              <a:t>www.ita.ucla.edu</a:t>
            </a:r>
            <a:r>
              <a:rPr lang="en-US" dirty="0">
                <a:solidFill>
                  <a:srgbClr val="22648A"/>
                </a:solidFill>
              </a:rPr>
              <a:t>/</a:t>
            </a:r>
            <a:r>
              <a:rPr lang="en-US" dirty="0" err="1">
                <a:solidFill>
                  <a:srgbClr val="22648A"/>
                </a:solidFill>
              </a:rPr>
              <a:t>i</a:t>
            </a:r>
            <a:r>
              <a:rPr lang="en-US" dirty="0">
                <a:solidFill>
                  <a:srgbClr val="22648A"/>
                </a:solidFill>
              </a:rPr>
              <a:t>-corps/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A71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A7198"/>
                </a:solidFill>
              </a:rPr>
              <a:t>We can meet with you individually, please request an individual zoom session.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A71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2A7198"/>
                </a:solidFill>
              </a:rPr>
              <a:t>Contatcs</a:t>
            </a:r>
            <a:r>
              <a:rPr lang="en-US" dirty="0">
                <a:solidFill>
                  <a:srgbClr val="2A7198"/>
                </a:solidFill>
              </a:rPr>
              <a:t>:</a:t>
            </a:r>
          </a:p>
          <a:p>
            <a:pPr marL="1285830" lvl="4" indent="0">
              <a:spcBef>
                <a:spcPts val="0"/>
              </a:spcBef>
              <a:buNone/>
            </a:pPr>
            <a:endParaRPr lang="en-US" dirty="0">
              <a:solidFill>
                <a:srgbClr val="2A71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A7198"/>
                </a:solidFill>
              </a:rPr>
              <a:t>Azar </a:t>
            </a:r>
            <a:r>
              <a:rPr lang="en-US" dirty="0" err="1">
                <a:solidFill>
                  <a:srgbClr val="2A7198"/>
                </a:solidFill>
              </a:rPr>
              <a:t>Nazeri</a:t>
            </a:r>
            <a:r>
              <a:rPr lang="en-US" dirty="0">
                <a:solidFill>
                  <a:srgbClr val="2A7198"/>
                </a:solidFill>
              </a:rPr>
              <a:t>	</a:t>
            </a:r>
            <a:r>
              <a:rPr lang="en-US" dirty="0" err="1">
                <a:solidFill>
                  <a:srgbClr val="2A7198"/>
                </a:solidFill>
              </a:rPr>
              <a:t>anazeri@ucla.edu</a:t>
            </a:r>
            <a:endParaRPr lang="en-US" dirty="0">
              <a:solidFill>
                <a:srgbClr val="2A71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A71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2A7198"/>
                </a:solidFill>
              </a:rPr>
              <a:t>Melike</a:t>
            </a:r>
            <a:r>
              <a:rPr lang="en-US" dirty="0">
                <a:solidFill>
                  <a:srgbClr val="2A7198"/>
                </a:solidFill>
              </a:rPr>
              <a:t> </a:t>
            </a:r>
            <a:r>
              <a:rPr lang="en-US" dirty="0" err="1">
                <a:solidFill>
                  <a:srgbClr val="2A7198"/>
                </a:solidFill>
              </a:rPr>
              <a:t>Bulu</a:t>
            </a:r>
            <a:r>
              <a:rPr lang="en-US" dirty="0">
                <a:solidFill>
                  <a:srgbClr val="2A7198"/>
                </a:solidFill>
              </a:rPr>
              <a:t> </a:t>
            </a:r>
            <a:r>
              <a:rPr lang="en-US" dirty="0" err="1">
                <a:solidFill>
                  <a:srgbClr val="2A7198"/>
                </a:solidFill>
              </a:rPr>
              <a:t>Taciroglu</a:t>
            </a:r>
            <a:r>
              <a:rPr lang="en-US" dirty="0">
                <a:solidFill>
                  <a:srgbClr val="2A7198"/>
                </a:solidFill>
              </a:rPr>
              <a:t>	melike9@g.ucla.edu</a:t>
            </a:r>
            <a:endParaRPr dirty="0">
              <a:solidFill>
                <a:srgbClr val="2A7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91EE-5770-E24B-96DE-1FC27E3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Program Goals</a:t>
            </a:r>
            <a:endParaRPr lang="en-US" dirty="0">
              <a:solidFill>
                <a:srgbClr val="FF0000"/>
              </a:solidFill>
              <a:latin typeface="Bodoni Ornaments" pitchFamily="2" charset="0"/>
              <a:ea typeface="Bodoni Ornaments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5DC77-14AE-A746-9F20-F74450B90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LEVERAGES </a:t>
            </a:r>
            <a:r>
              <a:rPr lang="en-US" dirty="0"/>
              <a:t>NSF research investments </a:t>
            </a:r>
          </a:p>
          <a:p>
            <a:r>
              <a:rPr lang="en-US" dirty="0"/>
              <a:t>Contributes to the nation’s </a:t>
            </a:r>
            <a:r>
              <a:rPr lang="en-US" b="1" dirty="0"/>
              <a:t>INNOVATION ECOSYSTEM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  <a:cs typeface="Avenir Next Regular"/>
              </a:rPr>
              <a:t>New and increased focus on student  and faculty entrepreneurship education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  <a:cs typeface="Avenir Next Regular"/>
              </a:rPr>
              <a:t>Reduce the time and risk of commercialization and build higher </a:t>
            </a:r>
            <a:r>
              <a:rPr lang="en-US" b="1" dirty="0">
                <a:latin typeface="Palatino" pitchFamily="2" charset="77"/>
                <a:ea typeface="Palatino" pitchFamily="2" charset="77"/>
                <a:cs typeface="Avenir Next Regular"/>
              </a:rPr>
              <a:t>QUALITY STARTUPS</a:t>
            </a:r>
            <a:r>
              <a:rPr lang="en-US" dirty="0">
                <a:latin typeface="Palatino" pitchFamily="2" charset="77"/>
                <a:ea typeface="Palatino" pitchFamily="2" charset="77"/>
                <a:cs typeface="Avenir Next Regular"/>
              </a:rPr>
              <a:t>, entrepreneurial culture and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7580-8DAC-554C-93C8-C9B72E98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Why NSF wants to do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6A8D-92A1-A64B-9C68-28CD235E0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NSF spends over $7 Billion annually in support of fundamental research </a:t>
            </a:r>
          </a:p>
          <a:p>
            <a:r>
              <a:rPr lang="en-US" dirty="0"/>
              <a:t>Congress asks for economic outcome </a:t>
            </a:r>
          </a:p>
        </p:txBody>
      </p:sp>
    </p:spTree>
    <p:extLst>
      <p:ext uri="{BB962C8B-B14F-4D97-AF65-F5344CB8AC3E}">
        <p14:creationId xmlns:p14="http://schemas.microsoft.com/office/powerpoint/2010/main" val="340360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ge8image9118656">
            <a:extLst>
              <a:ext uri="{FF2B5EF4-FFF2-40B4-BE49-F238E27FC236}">
                <a16:creationId xmlns:a16="http://schemas.microsoft.com/office/drawing/2014/main" id="{11D5C3E5-5398-5D46-9C84-41D3F26A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734291"/>
            <a:ext cx="1435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ge8image9116992">
            <a:extLst>
              <a:ext uri="{FF2B5EF4-FFF2-40B4-BE49-F238E27FC236}">
                <a16:creationId xmlns:a16="http://schemas.microsoft.com/office/drawing/2014/main" id="{833E5115-0517-924C-8C4F-74DB7FDD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74072"/>
            <a:ext cx="8617527" cy="6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5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0457-EAF2-8C42-96DE-F5186FC5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4A7AA-7031-684C-BDCB-DFC766D6B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A00143-5BD3-5D4A-A105-BFADBA10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8977"/>
            <a:ext cx="8429625" cy="62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8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DC6C-E7AD-CB42-97E8-25653632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1C256-301D-4648-96EF-5B35C46B6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DC759-3EFC-1543-88FA-B3741031F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605"/>
            <a:ext cx="9067124" cy="52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F47A-8A6B-A046-871B-61C96A86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I-Corps Nodes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D5D9-92AE-7E46-BAA4-CBF3CA23D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ID, Develop &amp; Support promising ideas </a:t>
            </a:r>
          </a:p>
          <a:p>
            <a:r>
              <a:rPr lang="en-US" dirty="0"/>
              <a:t>Enhance Innovation Capacity </a:t>
            </a:r>
          </a:p>
          <a:p>
            <a:r>
              <a:rPr lang="en-US" dirty="0"/>
              <a:t>Track, Analyze &amp; Evaluate participants </a:t>
            </a:r>
          </a:p>
          <a:p>
            <a:r>
              <a:rPr lang="en-US" dirty="0"/>
              <a:t>Share Best practices across the nation </a:t>
            </a:r>
          </a:p>
          <a:p>
            <a:r>
              <a:rPr lang="en-US" dirty="0"/>
              <a:t>Deliver Curriculum  for nationally selected I-Corps Teams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8100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{1514C83C-3744-FE4F-98CE-573093721365}tf16401369</Template>
  <TotalTime>6793</TotalTime>
  <Words>1105</Words>
  <Application>Microsoft Macintosh PowerPoint</Application>
  <PresentationFormat>On-screen Show (4:3)</PresentationFormat>
  <Paragraphs>213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Arial</vt:lpstr>
      <vt:lpstr>Arial Narrow</vt:lpstr>
      <vt:lpstr>Avenir Next Regular</vt:lpstr>
      <vt:lpstr>Avenir Next Ultra Light</vt:lpstr>
      <vt:lpstr>Bodoni</vt:lpstr>
      <vt:lpstr>Bodoni 72 Oldstyle Book</vt:lpstr>
      <vt:lpstr>Bodoni Ornaments</vt:lpstr>
      <vt:lpstr>Calibri</vt:lpstr>
      <vt:lpstr>Calibri Light</vt:lpstr>
      <vt:lpstr>DIN Condensed</vt:lpstr>
      <vt:lpstr>Franklin Gothic Medium</vt:lpstr>
      <vt:lpstr>Mangal</vt:lpstr>
      <vt:lpstr>Palatino</vt:lpstr>
      <vt:lpstr>Rockwell</vt:lpstr>
      <vt:lpstr>Wingdings</vt:lpstr>
      <vt:lpstr>Atlas</vt:lpstr>
      <vt:lpstr>UCLA </vt:lpstr>
      <vt:lpstr>OverView</vt:lpstr>
      <vt:lpstr>What is I-Corps</vt:lpstr>
      <vt:lpstr>Program Goals</vt:lpstr>
      <vt:lpstr>Why NSF wants to do this?</vt:lpstr>
      <vt:lpstr>PowerPoint Presentation</vt:lpstr>
      <vt:lpstr>PowerPoint Presentation</vt:lpstr>
      <vt:lpstr>PowerPoint Presentation</vt:lpstr>
      <vt:lpstr>I-Corps Nodes  </vt:lpstr>
      <vt:lpstr>  USC/UCLA/Caltech “LA” Node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Course</vt:lpstr>
      <vt:lpstr>Getting Out of The Building  </vt:lpstr>
      <vt:lpstr>I-Corps is not about</vt:lpstr>
      <vt:lpstr>I-Corps is ABOUT </vt:lpstr>
      <vt:lpstr>What is I-Corps</vt:lpstr>
      <vt:lpstr>PowerPoint Presentation</vt:lpstr>
      <vt:lpstr>PowerPoint Presentation</vt:lpstr>
      <vt:lpstr>PowerPoint Presentation</vt:lpstr>
      <vt:lpstr>I-Corps Team Program Details – Team Budget  </vt:lpstr>
      <vt:lpstr>I-Corps Team Curriculum  Delivery    </vt:lpstr>
      <vt:lpstr>PowerPoint Presentation</vt:lpstr>
      <vt:lpstr>Are You Eligible?</vt:lpstr>
      <vt:lpstr>Interviews  </vt:lpstr>
      <vt:lpstr>NSF I-Corps Statistics</vt:lpstr>
      <vt:lpstr>More Information</vt:lpstr>
    </vt:vector>
  </TitlesOfParts>
  <Company>University of Maryland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Innovation Corps (I-Corps)  Los Angeles Node</dc:title>
  <dc:creator>Azar Nazeri</dc:creator>
  <cp:lastModifiedBy>Microsoft Office User</cp:lastModifiedBy>
  <cp:revision>113</cp:revision>
  <dcterms:created xsi:type="dcterms:W3CDTF">2017-11-14T18:21:34Z</dcterms:created>
  <dcterms:modified xsi:type="dcterms:W3CDTF">2020-06-05T03:45:11Z</dcterms:modified>
</cp:coreProperties>
</file>