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2" r:id="rId1"/>
    <p:sldMasterId id="2147483829" r:id="rId2"/>
  </p:sldMasterIdLst>
  <p:notesMasterIdLst>
    <p:notesMasterId r:id="rId17"/>
  </p:notesMasterIdLst>
  <p:sldIdLst>
    <p:sldId id="259" r:id="rId3"/>
    <p:sldId id="267" r:id="rId4"/>
    <p:sldId id="287" r:id="rId5"/>
    <p:sldId id="275" r:id="rId6"/>
    <p:sldId id="274" r:id="rId7"/>
    <p:sldId id="270" r:id="rId8"/>
    <p:sldId id="279" r:id="rId9"/>
    <p:sldId id="281" r:id="rId10"/>
    <p:sldId id="292" r:id="rId11"/>
    <p:sldId id="291" r:id="rId12"/>
    <p:sldId id="280" r:id="rId13"/>
    <p:sldId id="290" r:id="rId14"/>
    <p:sldId id="283" r:id="rId15"/>
    <p:sldId id="265"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8E5"/>
    <a:srgbClr val="EDF2F9"/>
    <a:srgbClr val="355C7D"/>
    <a:srgbClr val="FFC72B"/>
    <a:srgbClr val="1D6E9B"/>
    <a:srgbClr val="DF6B94"/>
    <a:srgbClr val="E791B0"/>
    <a:srgbClr val="00578B"/>
    <a:srgbClr val="277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3" autoAdjust="0"/>
    <p:restoredTop sz="94045" autoAdjust="0"/>
  </p:normalViewPr>
  <p:slideViewPr>
    <p:cSldViewPr snapToGrid="0" snapToObjects="1">
      <p:cViewPr>
        <p:scale>
          <a:sx n="107" d="100"/>
          <a:sy n="107" d="100"/>
        </p:scale>
        <p:origin x="792" y="25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129" d="100"/>
          <a:sy n="129" d="100"/>
        </p:scale>
        <p:origin x="328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A5E37-3A67-EE46-AE6F-745A0EEF17F3}" type="datetimeFigureOut">
              <a:rPr lang="en-US" smtClean="0"/>
              <a:t>1/29/20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D2381-FA7F-3B4F-861F-D0662239D2ED}" type="slidenum">
              <a:rPr lang="en-US" smtClean="0"/>
              <a:t>‹#›</a:t>
            </a:fld>
            <a:endParaRPr lang="en-US"/>
          </a:p>
        </p:txBody>
      </p:sp>
    </p:spTree>
    <p:extLst>
      <p:ext uri="{BB962C8B-B14F-4D97-AF65-F5344CB8AC3E}">
        <p14:creationId xmlns:p14="http://schemas.microsoft.com/office/powerpoint/2010/main" val="19964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D2381-FA7F-3B4F-861F-D0662239D2ED}" type="slidenum">
              <a:rPr lang="en-US" smtClean="0"/>
              <a:t>1</a:t>
            </a:fld>
            <a:endParaRPr lang="en-US"/>
          </a:p>
        </p:txBody>
      </p:sp>
    </p:spTree>
    <p:extLst>
      <p:ext uri="{BB962C8B-B14F-4D97-AF65-F5344CB8AC3E}">
        <p14:creationId xmlns:p14="http://schemas.microsoft.com/office/powerpoint/2010/main" val="26245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D2381-FA7F-3B4F-861F-D0662239D2ED}" type="slidenum">
              <a:rPr lang="en-US" smtClean="0"/>
              <a:t>12</a:t>
            </a:fld>
            <a:endParaRPr lang="en-US"/>
          </a:p>
        </p:txBody>
      </p:sp>
    </p:spTree>
    <p:extLst>
      <p:ext uri="{BB962C8B-B14F-4D97-AF65-F5344CB8AC3E}">
        <p14:creationId xmlns:p14="http://schemas.microsoft.com/office/powerpoint/2010/main" val="74642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ext Placeholder 7"/>
          <p:cNvSpPr>
            <a:spLocks noGrp="1"/>
          </p:cNvSpPr>
          <p:nvPr>
            <p:ph type="body" sz="quarter" idx="21" hasCustomPrompt="1"/>
          </p:nvPr>
        </p:nvSpPr>
        <p:spPr>
          <a:xfrm>
            <a:off x="685800" y="1937540"/>
            <a:ext cx="4427537" cy="498598"/>
          </a:xfrm>
        </p:spPr>
        <p:txBody>
          <a:bodyPr/>
          <a:lstStyle>
            <a:lvl1pPr marL="0" indent="0">
              <a:buNone/>
              <a:defRPr sz="3600" b="1" baseline="0"/>
            </a:lvl1pPr>
          </a:lstStyle>
          <a:p>
            <a:pPr lvl="0"/>
            <a:r>
              <a:rPr lang="en-US" dirty="0" smtClean="0"/>
              <a:t>Section Divider</a:t>
            </a:r>
            <a:endParaRPr lang="en-US" dirty="0"/>
          </a:p>
        </p:txBody>
      </p:sp>
      <p:sp>
        <p:nvSpPr>
          <p:cNvPr id="5" name="Background">
            <a:extLst>
              <a:ext uri="{FF2B5EF4-FFF2-40B4-BE49-F238E27FC236}">
                <a16:creationId xmlns="" xmlns:a16="http://schemas.microsoft.com/office/drawing/2014/main" id="{4C1E4286-FD2F-814C-A4E5-B50094C0B6DB}"/>
              </a:ext>
            </a:extLst>
          </p:cNvPr>
          <p:cNvSpPr/>
          <p:nvPr/>
        </p:nvSpPr>
        <p:spPr>
          <a:xfrm>
            <a:off x="106680" y="411480"/>
            <a:ext cx="8808720" cy="1165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graphicFrame>
        <p:nvGraphicFramePr>
          <p:cNvPr id="11" name="Table 10" hidden="1">
            <a:extLst>
              <a:ext uri="{FF2B5EF4-FFF2-40B4-BE49-F238E27FC236}">
                <a16:creationId xmlns=""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3113960386"/>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57412292"/>
                  </a:ext>
                </a:extLst>
              </a:tr>
            </a:tbl>
          </a:graphicData>
        </a:graphic>
      </p:graphicFrame>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ext Placeholder 3">
            <a:extLst>
              <a:ext uri="{FF2B5EF4-FFF2-40B4-BE49-F238E27FC236}">
                <a16:creationId xmlns="" xmlns:a16="http://schemas.microsoft.com/office/drawing/2014/main" id="{DF2C5F55-93C0-9344-9E3D-94935F3D2760}"/>
              </a:ext>
            </a:extLst>
          </p:cNvPr>
          <p:cNvSpPr>
            <a:spLocks noGrp="1"/>
          </p:cNvSpPr>
          <p:nvPr>
            <p:ph type="body" sz="quarter" idx="20" hasCustomPrompt="1"/>
          </p:nvPr>
        </p:nvSpPr>
        <p:spPr>
          <a:xfrm>
            <a:off x="685800" y="2651760"/>
            <a:ext cx="7772400" cy="274320"/>
          </a:xfrm>
          <a:prstGeom prst="rect">
            <a:avLst/>
          </a:prstGeom>
        </p:spPr>
        <p:txBody>
          <a:bodyPr>
            <a:spAutoFit/>
          </a:bodyPr>
          <a:lstStyle>
            <a:lvl1pPr marL="0" indent="0">
              <a:buFontTx/>
              <a:buNone/>
              <a:defRPr sz="1600" b="1" i="0" cap="all" baseline="0">
                <a:latin typeface="Helvetica" pitchFamily="2" charset="0"/>
              </a:defRPr>
            </a:lvl1pPr>
            <a:lvl2pPr>
              <a:buFontTx/>
              <a:buNone/>
              <a:defRPr b="1"/>
            </a:lvl2pPr>
            <a:lvl3pPr marL="685800" indent="0">
              <a:buFontTx/>
              <a:buNone/>
              <a:defRPr b="1"/>
            </a:lvl3pPr>
            <a:lvl4pPr marL="1028700" indent="0">
              <a:buFontTx/>
              <a:buNone/>
              <a:defRPr b="1"/>
            </a:lvl4pPr>
            <a:lvl5pPr marL="1371600" indent="0">
              <a:buFontTx/>
              <a:buNone/>
              <a:defRPr b="1"/>
            </a:lvl5pPr>
          </a:lstStyle>
          <a:p>
            <a:pPr lvl="0"/>
            <a:r>
              <a:rPr lang="en-US" dirty="0"/>
              <a:t>ADDITIONAL TEXT GOES HERE </a:t>
            </a:r>
          </a:p>
        </p:txBody>
      </p:sp>
      <p:sp>
        <p:nvSpPr>
          <p:cNvPr id="7" name="Header rule">
            <a:extLst>
              <a:ext uri="{FF2B5EF4-FFF2-40B4-BE49-F238E27FC236}">
                <a16:creationId xmlns="" xmlns:a16="http://schemas.microsoft.com/office/drawing/2014/main" id="{09B1960F-507A-E84C-8B64-1891B754A975}"/>
              </a:ext>
            </a:extLst>
          </p:cNvPr>
          <p:cNvSpPr/>
          <p:nvPr/>
        </p:nvSpPr>
        <p:spPr>
          <a:xfrm>
            <a:off x="685800" y="2468880"/>
            <a:ext cx="7772400" cy="36576"/>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graphicFrame>
        <p:nvGraphicFramePr>
          <p:cNvPr id="9" name="Table 8" hidden="1">
            <a:extLst>
              <a:ext uri="{FF2B5EF4-FFF2-40B4-BE49-F238E27FC236}">
                <a16:creationId xmlns="" xmlns:a16="http://schemas.microsoft.com/office/drawing/2014/main" id="{D23CA481-98CA-0745-833B-EFD0DBCDDA4E}"/>
              </a:ext>
            </a:extLst>
          </p:cNvPr>
          <p:cNvGraphicFramePr>
            <a:graphicFrameLocks noGrp="1"/>
          </p:cNvGraphicFramePr>
          <p:nvPr>
            <p:extLst>
              <p:ext uri="{D42A27DB-BD31-4B8C-83A1-F6EECF244321}">
                <p14:modId xmlns:p14="http://schemas.microsoft.com/office/powerpoint/2010/main" val="3279498072"/>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57412292"/>
                  </a:ext>
                </a:extLst>
              </a:tr>
            </a:tbl>
          </a:graphicData>
        </a:graphic>
      </p:graphicFrame>
      <p:graphicFrame>
        <p:nvGraphicFramePr>
          <p:cNvPr id="12" name="Table 11" hidden="1">
            <a:extLst>
              <a:ext uri="{FF2B5EF4-FFF2-40B4-BE49-F238E27FC236}">
                <a16:creationId xmlns="" xmlns:a16="http://schemas.microsoft.com/office/drawing/2014/main" id="{EF7DC21F-99F8-4F48-9203-63793CFF7D9C}"/>
              </a:ext>
            </a:extLst>
          </p:cNvPr>
          <p:cNvGraphicFramePr>
            <a:graphicFrameLocks noGrp="1"/>
          </p:cNvGraphicFramePr>
          <p:nvPr>
            <p:extLst>
              <p:ext uri="{D42A27DB-BD31-4B8C-83A1-F6EECF244321}">
                <p14:modId xmlns:p14="http://schemas.microsoft.com/office/powerpoint/2010/main" val="4083986431"/>
              </p:ext>
            </p:extLst>
          </p:nvPr>
        </p:nvGraphicFramePr>
        <p:xfrm>
          <a:off x="640080" y="1783080"/>
          <a:ext cx="7772400" cy="676656"/>
        </p:xfrm>
        <a:graphic>
          <a:graphicData uri="http://schemas.openxmlformats.org/drawingml/2006/table">
            <a:tbl>
              <a:tblPr firstRow="1" bandRow="1">
                <a:tableStyleId>{5C22544A-7EE6-4342-B048-85BDC9FD1C3A}</a:tableStyleId>
              </a:tblPr>
              <a:tblGrid>
                <a:gridCol w="7772400">
                  <a:extLst>
                    <a:ext uri="{9D8B030D-6E8A-4147-A177-3AD203B41FA5}">
                      <a16:colId xmlns="" xmlns:a16="http://schemas.microsoft.com/office/drawing/2014/main" val="4064186770"/>
                    </a:ext>
                  </a:extLst>
                </a:gridCol>
              </a:tblGrid>
              <a:tr h="550949">
                <a:tc>
                  <a:txBody>
                    <a:bodyPr/>
                    <a:lstStyle/>
                    <a:p>
                      <a:pPr>
                        <a:lnSpc>
                          <a:spcPct val="100000"/>
                        </a:lnSpc>
                      </a:pPr>
                      <a:r>
                        <a:rPr lang="en-US" sz="3600" b="1" dirty="0">
                          <a:ln>
                            <a:noFill/>
                          </a:ln>
                          <a:solidFill>
                            <a:srgbClr val="58595B"/>
                          </a:solidFill>
                          <a:latin typeface="Helvetica" pitchFamily="2" charset="0"/>
                          <a:cs typeface="Arial" panose="020B0604020202020204" pitchFamily="34" charset="0"/>
                        </a:rPr>
                        <a:t>Thank You</a:t>
                      </a:r>
                      <a:endParaRPr lang="en-US" sz="3600" dirty="0">
                        <a:ln>
                          <a:noFill/>
                        </a:ln>
                      </a:endParaRPr>
                    </a:p>
                  </a:txBody>
                  <a:tcPr marL="45720" marT="91440" marB="3657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57412292"/>
                  </a:ext>
                </a:extLst>
              </a:tr>
            </a:tbl>
          </a:graphicData>
        </a:graphic>
      </p:graphicFrame>
    </p:spTree>
    <p:extLst>
      <p:ext uri="{BB962C8B-B14F-4D97-AF65-F5344CB8AC3E}">
        <p14:creationId xmlns:p14="http://schemas.microsoft.com/office/powerpoint/2010/main" val="2156785673"/>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 xmlns:a16="http://schemas.microsoft.com/office/drawing/2014/main" id="{1DAC8BF1-9424-6B48-95ED-2528BCFCB126}"/>
              </a:ext>
            </a:extLst>
          </p:cNvPr>
          <p:cNvSpPr>
            <a:spLocks noGrp="1"/>
          </p:cNvSpPr>
          <p:nvPr>
            <p:ph type="pic" sz="quarter" idx="23"/>
          </p:nvPr>
        </p:nvSpPr>
        <p:spPr>
          <a:xfrm>
            <a:off x="685800" y="1188720"/>
            <a:ext cx="2468880"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6" name="Text Placeholder 19">
            <a:extLst>
              <a:ext uri="{FF2B5EF4-FFF2-40B4-BE49-F238E27FC236}">
                <a16:creationId xmlns="" xmlns:a16="http://schemas.microsoft.com/office/drawing/2014/main" id="{D690DD6C-A294-D34A-8F02-8254600AA0CF}"/>
              </a:ext>
            </a:extLst>
          </p:cNvPr>
          <p:cNvSpPr>
            <a:spLocks noGrp="1"/>
          </p:cNvSpPr>
          <p:nvPr>
            <p:ph type="body" sz="quarter" idx="24" hasCustomPrompt="1"/>
          </p:nvPr>
        </p:nvSpPr>
        <p:spPr>
          <a:xfrm>
            <a:off x="598932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 xmlns:a16="http://schemas.microsoft.com/office/drawing/2014/main" id="{4893D48C-9A05-6D48-AEBE-B035AC90CB7B}"/>
              </a:ext>
            </a:extLst>
          </p:cNvPr>
          <p:cNvSpPr>
            <a:spLocks noGrp="1"/>
          </p:cNvSpPr>
          <p:nvPr>
            <p:ph type="pic" sz="quarter" idx="25"/>
          </p:nvPr>
        </p:nvSpPr>
        <p:spPr>
          <a:xfrm>
            <a:off x="5989320" y="1188720"/>
            <a:ext cx="2468880" cy="20574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8" name="Text Placeholder 19">
            <a:extLst>
              <a:ext uri="{FF2B5EF4-FFF2-40B4-BE49-F238E27FC236}">
                <a16:creationId xmlns="" xmlns:a16="http://schemas.microsoft.com/office/drawing/2014/main" id="{8415C831-E177-844F-9712-8A40A7EF2C79}"/>
              </a:ext>
            </a:extLst>
          </p:cNvPr>
          <p:cNvSpPr>
            <a:spLocks noGrp="1"/>
          </p:cNvSpPr>
          <p:nvPr>
            <p:ph type="body" sz="quarter" idx="26" hasCustomPrompt="1"/>
          </p:nvPr>
        </p:nvSpPr>
        <p:spPr>
          <a:xfrm>
            <a:off x="333756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 xmlns:a16="http://schemas.microsoft.com/office/drawing/2014/main" id="{2A52D487-6A99-CB44-ADDA-84E2583B5DE2}"/>
              </a:ext>
            </a:extLst>
          </p:cNvPr>
          <p:cNvSpPr>
            <a:spLocks noGrp="1"/>
          </p:cNvSpPr>
          <p:nvPr>
            <p:ph type="pic" sz="quarter" idx="27"/>
          </p:nvPr>
        </p:nvSpPr>
        <p:spPr>
          <a:xfrm>
            <a:off x="3337560" y="1188720"/>
            <a:ext cx="2468880" cy="20574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2" name="Text Placeholder 19">
            <a:extLst>
              <a:ext uri="{FF2B5EF4-FFF2-40B4-BE49-F238E27FC236}">
                <a16:creationId xmlns="" xmlns:a16="http://schemas.microsoft.com/office/drawing/2014/main" id="{1F4621DD-0EC3-7B40-9C5B-544E9945AB7E}"/>
              </a:ext>
            </a:extLst>
          </p:cNvPr>
          <p:cNvSpPr>
            <a:spLocks noGrp="1"/>
          </p:cNvSpPr>
          <p:nvPr>
            <p:ph type="body" sz="quarter" idx="28" hasCustomPrompt="1"/>
          </p:nvPr>
        </p:nvSpPr>
        <p:spPr>
          <a:xfrm>
            <a:off x="685800" y="329184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 xmlns:a16="http://schemas.microsoft.com/office/drawing/2014/main" id="{83A7ADB9-B0E1-624C-B3FB-2E094D93977F}"/>
              </a:ext>
            </a:extLst>
          </p:cNvPr>
          <p:cNvSpPr>
            <a:spLocks noGrp="1"/>
          </p:cNvSpPr>
          <p:nvPr>
            <p:ph type="title" hasCustomPrompt="1"/>
          </p:nvPr>
        </p:nvSpPr>
        <p:spPr>
          <a:xfrm>
            <a:off x="685800" y="367401"/>
            <a:ext cx="7772400" cy="389979"/>
          </a:xfrm>
        </p:spPr>
        <p:txBody>
          <a:bodyPr/>
          <a:lstStyle/>
          <a:p>
            <a:r>
              <a:rPr lang="en-US" dirty="0"/>
              <a:t>Header w/three images</a:t>
            </a:r>
          </a:p>
        </p:txBody>
      </p:sp>
    </p:spTree>
    <p:extLst>
      <p:ext uri="{BB962C8B-B14F-4D97-AF65-F5344CB8AC3E}">
        <p14:creationId xmlns:p14="http://schemas.microsoft.com/office/powerpoint/2010/main" val="94709349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 xmlns:a16="http://schemas.microsoft.com/office/drawing/2014/main" id="{B011BE62-FF06-D74A-B248-36401D84BE10}"/>
              </a:ext>
            </a:extLst>
          </p:cNvPr>
          <p:cNvSpPr>
            <a:spLocks noGrp="1"/>
          </p:cNvSpPr>
          <p:nvPr>
            <p:ph type="body" sz="quarter" idx="20" hasCustomPrompt="1"/>
          </p:nvPr>
        </p:nvSpPr>
        <p:spPr>
          <a:xfrm>
            <a:off x="685800" y="3657600"/>
            <a:ext cx="7772400" cy="640080"/>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 xmlns:a16="http://schemas.microsoft.com/office/drawing/2014/main" id="{1DAC8BF1-9424-6B48-95ED-2528BCFCB126}"/>
              </a:ext>
            </a:extLst>
          </p:cNvPr>
          <p:cNvSpPr>
            <a:spLocks noGrp="1"/>
          </p:cNvSpPr>
          <p:nvPr>
            <p:ph type="pic" sz="quarter" idx="23"/>
          </p:nvPr>
        </p:nvSpPr>
        <p:spPr>
          <a:xfrm>
            <a:off x="685800" y="1188720"/>
            <a:ext cx="7772400" cy="242316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2" name="Title 1">
            <a:extLst>
              <a:ext uri="{FF2B5EF4-FFF2-40B4-BE49-F238E27FC236}">
                <a16:creationId xmlns="" xmlns:a16="http://schemas.microsoft.com/office/drawing/2014/main" id="{786BA509-2CC8-C04F-8CC6-05C0F1AD7FCC}"/>
              </a:ext>
            </a:extLst>
          </p:cNvPr>
          <p:cNvSpPr>
            <a:spLocks noGrp="1"/>
          </p:cNvSpPr>
          <p:nvPr>
            <p:ph type="title" hasCustomPrompt="1"/>
          </p:nvPr>
        </p:nvSpPr>
        <p:spPr>
          <a:xfrm>
            <a:off x="685800" y="367401"/>
            <a:ext cx="7772400" cy="389979"/>
          </a:xfrm>
        </p:spPr>
        <p:txBody>
          <a:bodyPr/>
          <a:lstStyle/>
          <a:p>
            <a:r>
              <a:rPr lang="en-US" dirty="0"/>
              <a:t>Header w/wide image</a:t>
            </a:r>
          </a:p>
        </p:txBody>
      </p:sp>
    </p:spTree>
    <p:extLst>
      <p:ext uri="{BB962C8B-B14F-4D97-AF65-F5344CB8AC3E}">
        <p14:creationId xmlns:p14="http://schemas.microsoft.com/office/powerpoint/2010/main" val="307966649"/>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w/video">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 xmlns:a16="http://schemas.microsoft.com/office/drawing/2014/main" id="{1DAC8BF1-9424-6B48-95ED-2528BCFCB126}"/>
              </a:ext>
            </a:extLst>
          </p:cNvPr>
          <p:cNvSpPr>
            <a:spLocks noGrp="1"/>
          </p:cNvSpPr>
          <p:nvPr>
            <p:ph type="pic" sz="quarter" idx="23"/>
          </p:nvPr>
        </p:nvSpPr>
        <p:spPr>
          <a:xfrm>
            <a:off x="1828800" y="1188720"/>
            <a:ext cx="5486400" cy="30175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2" name="Title 1">
            <a:extLst>
              <a:ext uri="{FF2B5EF4-FFF2-40B4-BE49-F238E27FC236}">
                <a16:creationId xmlns="" xmlns:a16="http://schemas.microsoft.com/office/drawing/2014/main" id="{786BA509-2CC8-C04F-8CC6-05C0F1AD7FCC}"/>
              </a:ext>
            </a:extLst>
          </p:cNvPr>
          <p:cNvSpPr>
            <a:spLocks noGrp="1"/>
          </p:cNvSpPr>
          <p:nvPr>
            <p:ph type="title" hasCustomPrompt="1"/>
          </p:nvPr>
        </p:nvSpPr>
        <p:spPr>
          <a:xfrm>
            <a:off x="685800" y="367401"/>
            <a:ext cx="7772400" cy="389979"/>
          </a:xfrm>
        </p:spPr>
        <p:txBody>
          <a:bodyPr/>
          <a:lstStyle/>
          <a:p>
            <a:r>
              <a:rPr lang="en-US" dirty="0"/>
              <a:t>Header w/video</a:t>
            </a:r>
          </a:p>
        </p:txBody>
      </p:sp>
    </p:spTree>
    <p:extLst>
      <p:ext uri="{BB962C8B-B14F-4D97-AF65-F5344CB8AC3E}">
        <p14:creationId xmlns:p14="http://schemas.microsoft.com/office/powerpoint/2010/main" val="62323931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 xmlns:a16="http://schemas.microsoft.com/office/drawing/2014/main" id="{B011BE62-FF06-D74A-B248-36401D84BE10}"/>
              </a:ext>
            </a:extLst>
          </p:cNvPr>
          <p:cNvSpPr>
            <a:spLocks noGrp="1"/>
          </p:cNvSpPr>
          <p:nvPr>
            <p:ph type="body" sz="quarter" idx="20" hasCustomPrompt="1"/>
          </p:nvPr>
        </p:nvSpPr>
        <p:spPr>
          <a:xfrm>
            <a:off x="5715000" y="1554480"/>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 xmlns:a16="http://schemas.microsoft.com/office/drawing/2014/main" id="{EB34CDE8-07FA-F046-AA33-DDF5668DE685}"/>
              </a:ext>
            </a:extLst>
          </p:cNvPr>
          <p:cNvSpPr>
            <a:spLocks noGrp="1"/>
          </p:cNvSpPr>
          <p:nvPr>
            <p:ph type="body" sz="quarter" idx="21" hasCustomPrompt="1"/>
          </p:nvPr>
        </p:nvSpPr>
        <p:spPr>
          <a:xfrm>
            <a:off x="5715000" y="1188720"/>
            <a:ext cx="2743200" cy="215444"/>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 xmlns:a16="http://schemas.microsoft.com/office/drawing/2014/main" id="{EDEC991D-2A90-BD44-8865-BCD7365AA034}"/>
              </a:ext>
            </a:extLst>
          </p:cNvPr>
          <p:cNvSpPr>
            <a:spLocks noGrp="1"/>
          </p:cNvSpPr>
          <p:nvPr>
            <p:ph type="media" sz="quarter" idx="23"/>
          </p:nvPr>
        </p:nvSpPr>
        <p:spPr>
          <a:xfrm>
            <a:off x="685800" y="1188720"/>
            <a:ext cx="5029200" cy="28346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media</a:t>
            </a:r>
            <a:endParaRPr lang="en-US" dirty="0"/>
          </a:p>
        </p:txBody>
      </p:sp>
      <p:sp>
        <p:nvSpPr>
          <p:cNvPr id="2" name="Title 1">
            <a:extLst>
              <a:ext uri="{FF2B5EF4-FFF2-40B4-BE49-F238E27FC236}">
                <a16:creationId xmlns="" xmlns:a16="http://schemas.microsoft.com/office/drawing/2014/main" id="{B215D343-E871-2D4D-89DF-1CBE83C41245}"/>
              </a:ext>
            </a:extLst>
          </p:cNvPr>
          <p:cNvSpPr>
            <a:spLocks noGrp="1"/>
          </p:cNvSpPr>
          <p:nvPr>
            <p:ph type="title" hasCustomPrompt="1"/>
          </p:nvPr>
        </p:nvSpPr>
        <p:spPr>
          <a:xfrm>
            <a:off x="685800" y="367401"/>
            <a:ext cx="7772400" cy="389979"/>
          </a:xfrm>
        </p:spPr>
        <p:txBody>
          <a:bodyPr/>
          <a:lstStyle/>
          <a:p>
            <a:r>
              <a:rPr lang="en-US" dirty="0"/>
              <a:t>Header w/video and copy</a:t>
            </a:r>
          </a:p>
        </p:txBody>
      </p:sp>
    </p:spTree>
    <p:extLst>
      <p:ext uri="{BB962C8B-B14F-4D97-AF65-F5344CB8AC3E}">
        <p14:creationId xmlns:p14="http://schemas.microsoft.com/office/powerpoint/2010/main" val="174147452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w/white background">
    <p:spTree>
      <p:nvGrpSpPr>
        <p:cNvPr id="1" name=""/>
        <p:cNvGrpSpPr/>
        <p:nvPr/>
      </p:nvGrpSpPr>
      <p:grpSpPr>
        <a:xfrm>
          <a:off x="0" y="0"/>
          <a:ext cx="0" cy="0"/>
          <a:chOff x="0" y="0"/>
          <a:chExt cx="0" cy="0"/>
        </a:xfrm>
      </p:grpSpPr>
      <p:sp>
        <p:nvSpPr>
          <p:cNvPr id="5" name="Background">
            <a:extLst>
              <a:ext uri="{FF2B5EF4-FFF2-40B4-BE49-F238E27FC236}">
                <a16:creationId xmlns="" xmlns:a16="http://schemas.microsoft.com/office/drawing/2014/main" id="{4C1E4286-FD2F-814C-A4E5-B50094C0B6DB}"/>
              </a:ext>
            </a:extLst>
          </p:cNvPr>
          <p:cNvSpPr/>
          <p:nvPr/>
        </p:nvSpPr>
        <p:spPr>
          <a:xfrm>
            <a:off x="0" y="1"/>
            <a:ext cx="9144000" cy="440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000" b="0" i="0" dirty="0">
              <a:latin typeface="Helvetica Regular" pitchFamily="2" charset="0"/>
            </a:endParaRPr>
          </a:p>
        </p:txBody>
      </p:sp>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6" name="Title 3" hidden="1">
            <a:extLst>
              <a:ext uri="{FF2B5EF4-FFF2-40B4-BE49-F238E27FC236}">
                <a16:creationId xmlns="" xmlns:a16="http://schemas.microsoft.com/office/drawing/2014/main" id="{47BA5E82-2DE4-214E-A6B1-6C2A16953F79}"/>
              </a:ext>
            </a:extLst>
          </p:cNvPr>
          <p:cNvSpPr txBox="1">
            <a:spLocks/>
          </p:cNvSpPr>
          <p:nvPr/>
        </p:nvSpPr>
        <p:spPr>
          <a:xfrm>
            <a:off x="1371600" y="1371600"/>
            <a:ext cx="6400800" cy="1846659"/>
          </a:xfrm>
          <a:prstGeom prst="rect">
            <a:avLst/>
          </a:prstGeom>
          <a:solidFill>
            <a:schemeClr val="bg1"/>
          </a:solidFill>
        </p:spPr>
        <p:txBody>
          <a:bodyPr vert="horz" wrap="square" lIns="0" tIns="0" rIns="0" bIns="0" rtlCol="0" anchor="ctr" anchorCtr="1">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spcBef>
                <a:spcPts val="0"/>
              </a:spcBef>
            </a:pPr>
            <a:r>
              <a:rPr lang="en-US" sz="4000" b="0" i="0" dirty="0">
                <a:solidFill>
                  <a:srgbClr val="2774AE"/>
                </a:solidFill>
                <a:latin typeface="Helvetica Regular" pitchFamily="2" charset="0"/>
              </a:rPr>
              <a:t>Lorem ipsum dolor sit </a:t>
            </a:r>
            <a:r>
              <a:rPr lang="en-US" sz="4000" b="0" i="0" dirty="0" err="1">
                <a:solidFill>
                  <a:srgbClr val="2774AE"/>
                </a:solidFill>
                <a:latin typeface="Helvetica Regular" pitchFamily="2" charset="0"/>
              </a:rPr>
              <a:t>amet</a:t>
            </a:r>
            <a:r>
              <a:rPr lang="en-US" sz="4000" b="0" i="0" dirty="0">
                <a:solidFill>
                  <a:srgbClr val="2774AE"/>
                </a:solidFill>
                <a:latin typeface="Helvetica Regular" pitchFamily="2" charset="0"/>
              </a:rPr>
              <a:t> ex </a:t>
            </a:r>
            <a:r>
              <a:rPr lang="en-US" sz="4000" b="0" i="0" dirty="0" err="1">
                <a:solidFill>
                  <a:srgbClr val="2774AE"/>
                </a:solidFill>
                <a:latin typeface="Helvetica Regular" pitchFamily="2" charset="0"/>
              </a:rPr>
              <a:t>eum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reque</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graece</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nam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harum</a:t>
            </a:r>
            <a:r>
              <a:rPr lang="en-US" sz="4000" b="0" i="0" dirty="0">
                <a:solidFill>
                  <a:srgbClr val="2774AE"/>
                </a:solidFill>
                <a:latin typeface="Helvetica Regular" pitchFamily="2" charset="0"/>
              </a:rPr>
              <a:t> </a:t>
            </a:r>
            <a:r>
              <a:rPr lang="en-US" sz="4000" b="0" i="0" dirty="0" err="1">
                <a:solidFill>
                  <a:srgbClr val="2774AE"/>
                </a:solidFill>
                <a:latin typeface="Helvetica Regular" pitchFamily="2" charset="0"/>
              </a:rPr>
              <a:t>vonsequat</a:t>
            </a:r>
            <a:endParaRPr lang="en-US" sz="4000" b="0" i="0" dirty="0">
              <a:solidFill>
                <a:srgbClr val="2774AE"/>
              </a:solidFill>
              <a:latin typeface="Helvetica Regular" pitchFamily="2" charset="0"/>
            </a:endParaRPr>
          </a:p>
        </p:txBody>
      </p:sp>
      <p:sp>
        <p:nvSpPr>
          <p:cNvPr id="4" name="Text Placeholder 3">
            <a:extLst>
              <a:ext uri="{FF2B5EF4-FFF2-40B4-BE49-F238E27FC236}">
                <a16:creationId xmlns="" xmlns:a16="http://schemas.microsoft.com/office/drawing/2014/main" id="{9D1F839A-7F1F-7444-AF82-48ECCE4F3858}"/>
              </a:ext>
            </a:extLst>
          </p:cNvPr>
          <p:cNvSpPr>
            <a:spLocks noGrp="1"/>
          </p:cNvSpPr>
          <p:nvPr>
            <p:ph type="body" sz="quarter" idx="21" hasCustomPrompt="1"/>
          </p:nvPr>
        </p:nvSpPr>
        <p:spPr>
          <a:xfrm>
            <a:off x="1371600" y="1371600"/>
            <a:ext cx="6400800" cy="1665071"/>
          </a:xfrm>
        </p:spPr>
        <p:txBody>
          <a:bodyPr anchor="ctr" anchorCtr="0"/>
          <a:lstStyle>
            <a:lvl1pPr marL="0" indent="0" algn="ctr">
              <a:buNone/>
              <a:defRPr sz="4000">
                <a:solidFill>
                  <a:srgbClr val="2774AE"/>
                </a:solidFill>
              </a:defRPr>
            </a:lvl1pPr>
            <a:lvl2pPr marL="274320" indent="0" algn="ctr">
              <a:buNone/>
              <a:defRPr sz="4000">
                <a:solidFill>
                  <a:srgbClr val="2774AE"/>
                </a:solidFill>
              </a:defRPr>
            </a:lvl2pPr>
            <a:lvl3pPr marL="548640" indent="0" algn="ctr">
              <a:buNone/>
              <a:defRPr sz="4000">
                <a:solidFill>
                  <a:srgbClr val="2774AE"/>
                </a:solidFill>
              </a:defRPr>
            </a:lvl3pPr>
            <a:lvl4pPr marL="822960" indent="0" algn="ctr">
              <a:buNone/>
              <a:defRPr sz="4000">
                <a:solidFill>
                  <a:srgbClr val="2774AE"/>
                </a:solidFill>
              </a:defRPr>
            </a:lvl4pPr>
            <a:lvl5pPr marL="1097280" indent="0" algn="ctr">
              <a:buNone/>
              <a:defRPr sz="4000">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3417811289"/>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pener">
    <p:spTree>
      <p:nvGrpSpPr>
        <p:cNvPr id="1" name=""/>
        <p:cNvGrpSpPr/>
        <p:nvPr/>
      </p:nvGrpSpPr>
      <p:grpSpPr>
        <a:xfrm>
          <a:off x="0" y="0"/>
          <a:ext cx="0" cy="0"/>
          <a:chOff x="0" y="0"/>
          <a:chExt cx="0" cy="0"/>
        </a:xfrm>
      </p:grpSpPr>
      <p:sp>
        <p:nvSpPr>
          <p:cNvPr id="5" name="Header rule">
            <a:extLst>
              <a:ext uri="{FF2B5EF4-FFF2-40B4-BE49-F238E27FC236}">
                <a16:creationId xmlns="" xmlns:a16="http://schemas.microsoft.com/office/drawing/2014/main" id="{198C97F7-A4B7-A44F-8837-702C9EA03268}"/>
              </a:ext>
            </a:extLst>
          </p:cNvPr>
          <p:cNvSpPr/>
          <p:nvPr userDrawn="1"/>
        </p:nvSpPr>
        <p:spPr>
          <a:xfrm>
            <a:off x="640080" y="301752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6" name="Header rule">
            <a:extLst>
              <a:ext uri="{FF2B5EF4-FFF2-40B4-BE49-F238E27FC236}">
                <a16:creationId xmlns="" xmlns:a16="http://schemas.microsoft.com/office/drawing/2014/main" id="{597315B1-292E-3D41-AFF6-A072259E441C}"/>
              </a:ext>
            </a:extLst>
          </p:cNvPr>
          <p:cNvSpPr/>
          <p:nvPr userDrawn="1"/>
        </p:nvSpPr>
        <p:spPr>
          <a:xfrm>
            <a:off x="640080" y="182880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9" name="Content Placeholder 4">
            <a:extLst>
              <a:ext uri="{FF2B5EF4-FFF2-40B4-BE49-F238E27FC236}">
                <a16:creationId xmlns="" xmlns:a16="http://schemas.microsoft.com/office/drawing/2014/main" id="{51842526-596D-444C-831F-EDD586E710D2}"/>
              </a:ext>
            </a:extLst>
          </p:cNvPr>
          <p:cNvSpPr>
            <a:spLocks noGrp="1"/>
          </p:cNvSpPr>
          <p:nvPr>
            <p:ph sz="quarter" idx="23" hasCustomPrompt="1"/>
          </p:nvPr>
        </p:nvSpPr>
        <p:spPr>
          <a:xfrm>
            <a:off x="640078" y="4480560"/>
            <a:ext cx="1188720"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Presenter Name</a:t>
            </a:r>
          </a:p>
        </p:txBody>
      </p:sp>
      <p:sp>
        <p:nvSpPr>
          <p:cNvPr id="10" name="Content Placeholder 4">
            <a:extLst>
              <a:ext uri="{FF2B5EF4-FFF2-40B4-BE49-F238E27FC236}">
                <a16:creationId xmlns="" xmlns:a16="http://schemas.microsoft.com/office/drawing/2014/main" id="{7614E81D-36BE-0843-8E17-35D959F5ADC3}"/>
              </a:ext>
            </a:extLst>
          </p:cNvPr>
          <p:cNvSpPr>
            <a:spLocks noGrp="1"/>
          </p:cNvSpPr>
          <p:nvPr>
            <p:ph sz="quarter" idx="24" hasCustomPrompt="1"/>
          </p:nvPr>
        </p:nvSpPr>
        <p:spPr>
          <a:xfrm>
            <a:off x="640078" y="4663440"/>
            <a:ext cx="1624612"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Title, Department Name</a:t>
            </a:r>
          </a:p>
        </p:txBody>
      </p:sp>
      <p:sp>
        <p:nvSpPr>
          <p:cNvPr id="12" name="Text Placeholder 11">
            <a:extLst>
              <a:ext uri="{FF2B5EF4-FFF2-40B4-BE49-F238E27FC236}">
                <a16:creationId xmlns="" xmlns:a16="http://schemas.microsoft.com/office/drawing/2014/main" id="{3A81CB59-8C90-4649-A0B9-F64FBDA65623}"/>
              </a:ext>
            </a:extLst>
          </p:cNvPr>
          <p:cNvSpPr>
            <a:spLocks noGrp="1"/>
          </p:cNvSpPr>
          <p:nvPr>
            <p:ph type="body" sz="quarter" idx="28" hasCustomPrompt="1"/>
          </p:nvPr>
        </p:nvSpPr>
        <p:spPr>
          <a:xfrm>
            <a:off x="3110248" y="3239110"/>
            <a:ext cx="5867974" cy="343412"/>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1. GUIDES – To make sure guides are visible, inside the View ribbon, click the Guides checkbox. </a:t>
            </a:r>
            <a:r>
              <a:rPr lang="en-US"/>
              <a:t>Then click the icon inside the picture frame to add your logo.</a:t>
            </a:r>
            <a:endParaRPr lang="en-US" dirty="0"/>
          </a:p>
        </p:txBody>
      </p:sp>
      <p:sp>
        <p:nvSpPr>
          <p:cNvPr id="16" name="Text Placeholder 11">
            <a:extLst>
              <a:ext uri="{FF2B5EF4-FFF2-40B4-BE49-F238E27FC236}">
                <a16:creationId xmlns="" xmlns:a16="http://schemas.microsoft.com/office/drawing/2014/main" id="{27040403-9017-284E-A963-BB40D99A6B1B}"/>
              </a:ext>
            </a:extLst>
          </p:cNvPr>
          <p:cNvSpPr>
            <a:spLocks noGrp="1"/>
          </p:cNvSpPr>
          <p:nvPr>
            <p:ph type="body" sz="quarter" idx="29" hasCustomPrompt="1"/>
          </p:nvPr>
        </p:nvSpPr>
        <p:spPr>
          <a:xfrm>
            <a:off x="3509494" y="3642860"/>
            <a:ext cx="5468728" cy="364668"/>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Uxd-Wht</a:t>
            </a:r>
            <a:r>
              <a:rPr lang="en-US" dirty="0"/>
              <a:t> or Unboxed-</a:t>
            </a:r>
            <a:r>
              <a:rPr lang="en-US" dirty="0" err="1"/>
              <a:t>WhiteType</a:t>
            </a:r>
            <a:r>
              <a:rPr lang="en-US" dirty="0"/>
              <a:t> version. Your logo will appear in the picture frame. </a:t>
            </a:r>
          </a:p>
        </p:txBody>
      </p:sp>
      <p:sp>
        <p:nvSpPr>
          <p:cNvPr id="18" name="Text Placeholder 11">
            <a:extLst>
              <a:ext uri="{FF2B5EF4-FFF2-40B4-BE49-F238E27FC236}">
                <a16:creationId xmlns="" xmlns:a16="http://schemas.microsoft.com/office/drawing/2014/main" id="{4B946D04-E796-4B4C-BA49-32A74CF316D8}"/>
              </a:ext>
            </a:extLst>
          </p:cNvPr>
          <p:cNvSpPr>
            <a:spLocks noGrp="1"/>
          </p:cNvSpPr>
          <p:nvPr>
            <p:ph type="body" sz="quarter" idx="30" hasCustomPrompt="1"/>
          </p:nvPr>
        </p:nvSpPr>
        <p:spPr>
          <a:xfrm>
            <a:off x="3509494" y="4050407"/>
            <a:ext cx="5468728" cy="735906"/>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UCLA logo letters should match up with the top and bottom guides.</a:t>
            </a:r>
          </a:p>
        </p:txBody>
      </p:sp>
      <p:sp>
        <p:nvSpPr>
          <p:cNvPr id="19" name="Text Placeholder 11">
            <a:extLst>
              <a:ext uri="{FF2B5EF4-FFF2-40B4-BE49-F238E27FC236}">
                <a16:creationId xmlns="" xmlns:a16="http://schemas.microsoft.com/office/drawing/2014/main" id="{68E45B7A-8408-374F-A2DC-0F4F9C754E45}"/>
              </a:ext>
            </a:extLst>
          </p:cNvPr>
          <p:cNvSpPr>
            <a:spLocks noGrp="1"/>
          </p:cNvSpPr>
          <p:nvPr>
            <p:ph type="body" sz="quarter" idx="31" hasCustomPrompt="1"/>
          </p:nvPr>
        </p:nvSpPr>
        <p:spPr>
          <a:xfrm>
            <a:off x="3509494" y="4842153"/>
            <a:ext cx="5468728" cy="228205"/>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lvl="0"/>
            <a:r>
              <a:rPr lang="en-US" dirty="0"/>
              <a:t>4. POSITION – Align the UCLA logo letters to meet the left guide. </a:t>
            </a:r>
          </a:p>
        </p:txBody>
      </p:sp>
      <p:sp>
        <p:nvSpPr>
          <p:cNvPr id="13" name="Text Placeholder 12">
            <a:extLst>
              <a:ext uri="{FF2B5EF4-FFF2-40B4-BE49-F238E27FC236}">
                <a16:creationId xmlns="" xmlns:a16="http://schemas.microsoft.com/office/drawing/2014/main" id="{4845E9B1-083C-B34E-AC7C-964685DBFAAB}"/>
              </a:ext>
            </a:extLst>
          </p:cNvPr>
          <p:cNvSpPr>
            <a:spLocks noGrp="1"/>
          </p:cNvSpPr>
          <p:nvPr>
            <p:ph type="body" sz="quarter" idx="32" hasCustomPrompt="1"/>
          </p:nvPr>
        </p:nvSpPr>
        <p:spPr>
          <a:xfrm>
            <a:off x="640080" y="1896125"/>
            <a:ext cx="7772400" cy="1099788"/>
          </a:xfrm>
          <a:prstGeom prst="rect">
            <a:avLst/>
          </a:prstGeom>
        </p:spPr>
        <p:txBody>
          <a:bodyPr lIns="0" tIns="0" rIns="0" bIns="0" anchor="ctr" anchorCtr="0"/>
          <a:lstStyle>
            <a:lvl1pPr marL="0" indent="0" algn="ctr">
              <a:buNone/>
              <a:defRPr sz="3600" b="1"/>
            </a:lvl1pPr>
            <a:lvl2pPr marL="342900" indent="0">
              <a:buNone/>
              <a:defRPr sz="3600" b="1"/>
            </a:lvl2pPr>
            <a:lvl3pPr marL="685800" indent="0">
              <a:buNone/>
              <a:defRPr sz="3600" b="1"/>
            </a:lvl3pPr>
            <a:lvl4pPr marL="1028700" indent="0">
              <a:buNone/>
              <a:defRPr sz="3600" b="1"/>
            </a:lvl4pPr>
            <a:lvl5pPr marL="1371600" indent="0">
              <a:buNone/>
              <a:defRPr sz="3600" b="1"/>
            </a:lvl5pPr>
          </a:lstStyle>
          <a:p>
            <a:pPr lvl="0"/>
            <a:r>
              <a:rPr lang="en-US" dirty="0"/>
              <a:t>Presentation </a:t>
            </a:r>
            <a:r>
              <a:rPr lang="en-US" dirty="0" smtClean="0"/>
              <a:t>Opener Title </a:t>
            </a:r>
          </a:p>
          <a:p>
            <a:pPr lvl="0"/>
            <a:r>
              <a:rPr lang="en-US" dirty="0" smtClean="0"/>
              <a:t>Goes </a:t>
            </a:r>
            <a:r>
              <a:rPr lang="en-US" dirty="0"/>
              <a:t>Here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885" y="226761"/>
            <a:ext cx="5014805" cy="760284"/>
          </a:xfrm>
          <a:prstGeom prst="rect">
            <a:avLst/>
          </a:prstGeom>
        </p:spPr>
      </p:pic>
    </p:spTree>
    <p:extLst>
      <p:ext uri="{BB962C8B-B14F-4D97-AF65-F5344CB8AC3E}">
        <p14:creationId xmlns:p14="http://schemas.microsoft.com/office/powerpoint/2010/main" val="1061022959"/>
      </p:ext>
    </p:extLst>
  </p:cSld>
  <p:clrMapOvr>
    <a:masterClrMapping/>
  </p:clrMapOvr>
  <p:extLst mod="1">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Header rule">
            <a:extLst>
              <a:ext uri="{FF2B5EF4-FFF2-40B4-BE49-F238E27FC236}">
                <a16:creationId xmlns="" xmlns:a16="http://schemas.microsoft.com/office/drawing/2014/main" id="{7A6017F5-68B7-D944-A014-D63BB33FFFAF}"/>
              </a:ext>
            </a:extLst>
          </p:cNvPr>
          <p:cNvSpPr/>
          <p:nvPr userDrawn="1"/>
        </p:nvSpPr>
        <p:spPr>
          <a:xfrm>
            <a:off x="640080" y="246888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4" name="TextBox 3">
            <a:extLst>
              <a:ext uri="{FF2B5EF4-FFF2-40B4-BE49-F238E27FC236}">
                <a16:creationId xmlns="" xmlns:a16="http://schemas.microsoft.com/office/drawing/2014/main" id="{95D8306F-5F87-7847-B58F-BCA4CBD4690B}"/>
              </a:ext>
            </a:extLst>
          </p:cNvPr>
          <p:cNvSpPr txBox="1"/>
          <p:nvPr userDrawn="1"/>
        </p:nvSpPr>
        <p:spPr>
          <a:xfrm>
            <a:off x="640080" y="1874520"/>
            <a:ext cx="7772400" cy="553998"/>
          </a:xfrm>
          <a:prstGeom prst="rect">
            <a:avLst/>
          </a:prstGeom>
          <a:noFill/>
        </p:spPr>
        <p:txBody>
          <a:bodyPr wrap="square" lIns="0" tIns="0" rIns="0" bIns="0" rtlCol="0" anchor="b" anchorCtr="0">
            <a:spAutoFit/>
          </a:bodyPr>
          <a:lstStyle/>
          <a:p>
            <a:pPr algn="ctr"/>
            <a:r>
              <a:rPr lang="en-US" sz="3600" b="1" i="0" baseline="0" dirty="0">
                <a:solidFill>
                  <a:schemeClr val="bg1"/>
                </a:solidFill>
                <a:latin typeface="Helvetica" pitchFamily="2" charset="0"/>
              </a:rPr>
              <a:t>Thank You</a:t>
            </a:r>
          </a:p>
        </p:txBody>
      </p:sp>
      <p:sp>
        <p:nvSpPr>
          <p:cNvPr id="7" name="TextBox 6"/>
          <p:cNvSpPr txBox="1"/>
          <p:nvPr userDrawn="1"/>
        </p:nvSpPr>
        <p:spPr>
          <a:xfrm>
            <a:off x="140623" y="4297848"/>
            <a:ext cx="3370291" cy="737125"/>
          </a:xfrm>
          <a:prstGeom prst="rect">
            <a:avLst/>
          </a:prstGeom>
          <a:noFill/>
        </p:spPr>
        <p:txBody>
          <a:bodyPr wrap="square" rtlCol="0">
            <a:spAutoFit/>
          </a:bodyPr>
          <a:lstStyle/>
          <a:p>
            <a:pPr>
              <a:lnSpc>
                <a:spcPct val="90000"/>
              </a:lnSpc>
              <a:spcAft>
                <a:spcPts val="600"/>
              </a:spcAft>
            </a:pPr>
            <a:r>
              <a:rPr lang="en-US" sz="900" b="1" dirty="0">
                <a:solidFill>
                  <a:schemeClr val="bg1"/>
                </a:solidFill>
                <a:latin typeface="+mj-lt"/>
                <a:cs typeface="Verdana"/>
              </a:rPr>
              <a:t>UCLA</a:t>
            </a:r>
            <a:r>
              <a:rPr lang="en-US" sz="700" b="1" dirty="0">
                <a:solidFill>
                  <a:schemeClr val="bg1"/>
                </a:solidFill>
                <a:latin typeface="+mj-lt"/>
                <a:cs typeface="Verdana"/>
              </a:rPr>
              <a:t>®</a:t>
            </a:r>
            <a:r>
              <a:rPr lang="en-US" sz="900" b="1" dirty="0">
                <a:solidFill>
                  <a:schemeClr val="bg1"/>
                </a:solidFill>
                <a:latin typeface="+mj-lt"/>
                <a:cs typeface="Verdana"/>
              </a:rPr>
              <a:t> TECHNOLOGY DEVELOPMENT GROUP</a:t>
            </a:r>
          </a:p>
          <a:p>
            <a:pPr>
              <a:lnSpc>
                <a:spcPct val="90000"/>
              </a:lnSpc>
            </a:pPr>
            <a:r>
              <a:rPr lang="en-US" sz="800" dirty="0">
                <a:solidFill>
                  <a:schemeClr val="bg1"/>
                </a:solidFill>
                <a:latin typeface="+mj-lt"/>
                <a:cs typeface="Verdana"/>
              </a:rPr>
              <a:t>10889 WILSHIRE BLVD., SUITE 920</a:t>
            </a:r>
          </a:p>
          <a:p>
            <a:pPr>
              <a:lnSpc>
                <a:spcPct val="90000"/>
              </a:lnSpc>
            </a:pPr>
            <a:r>
              <a:rPr lang="en-US" sz="800" dirty="0">
                <a:solidFill>
                  <a:schemeClr val="bg1"/>
                </a:solidFill>
                <a:latin typeface="+mj-lt"/>
                <a:cs typeface="Verdana"/>
              </a:rPr>
              <a:t>LOS ANGELES, CA 90095</a:t>
            </a:r>
          </a:p>
          <a:p>
            <a:pPr>
              <a:lnSpc>
                <a:spcPct val="90000"/>
              </a:lnSpc>
            </a:pPr>
            <a:r>
              <a:rPr lang="en-US" sz="800" dirty="0">
                <a:solidFill>
                  <a:schemeClr val="bg1"/>
                </a:solidFill>
                <a:latin typeface="+mj-lt"/>
                <a:cs typeface="Verdana"/>
              </a:rPr>
              <a:t>310.794.0558  l  </a:t>
            </a:r>
            <a:r>
              <a:rPr lang="en-US" sz="800" u="sng" dirty="0">
                <a:solidFill>
                  <a:schemeClr val="bg1"/>
                </a:solidFill>
                <a:latin typeface="+mj-lt"/>
                <a:cs typeface="Verdana"/>
              </a:rPr>
              <a:t>info@tdg.ucla.edu</a:t>
            </a:r>
          </a:p>
          <a:p>
            <a:pPr>
              <a:lnSpc>
                <a:spcPct val="90000"/>
              </a:lnSpc>
            </a:pPr>
            <a:r>
              <a:rPr lang="en-US" sz="800" u="sng" dirty="0">
                <a:solidFill>
                  <a:schemeClr val="bg1"/>
                </a:solidFill>
                <a:latin typeface="+mj-lt"/>
                <a:cs typeface="Verdana"/>
              </a:rPr>
              <a:t>www.tdg.ucla.edu</a:t>
            </a:r>
            <a:r>
              <a:rPr lang="en-US" sz="800" dirty="0">
                <a:solidFill>
                  <a:schemeClr val="bg1"/>
                </a:solidFill>
                <a:latin typeface="+mj-lt"/>
                <a:cs typeface="Verdana"/>
              </a:rPr>
              <a:t>	</a:t>
            </a:r>
          </a:p>
        </p:txBody>
      </p:sp>
      <p:sp>
        <p:nvSpPr>
          <p:cNvPr id="25" name="TextBox 24"/>
          <p:cNvSpPr txBox="1"/>
          <p:nvPr userDrawn="1"/>
        </p:nvSpPr>
        <p:spPr>
          <a:xfrm>
            <a:off x="6963677" y="4297848"/>
            <a:ext cx="2018438" cy="216982"/>
          </a:xfrm>
          <a:prstGeom prst="rect">
            <a:avLst/>
          </a:prstGeom>
          <a:noFill/>
        </p:spPr>
        <p:txBody>
          <a:bodyPr wrap="square" rtlCol="0">
            <a:spAutoFit/>
          </a:bodyPr>
          <a:lstStyle/>
          <a:p>
            <a:pPr algn="ctr" defTabSz="914400" hangingPunct="0">
              <a:lnSpc>
                <a:spcPct val="90000"/>
              </a:lnSpc>
              <a:spcAft>
                <a:spcPts val="600"/>
              </a:spcAft>
            </a:pPr>
            <a:r>
              <a:rPr lang="en-US" sz="900" b="1" kern="0" dirty="0">
                <a:solidFill>
                  <a:srgbClr val="FFFFFF"/>
                </a:solidFill>
                <a:latin typeface="+mj-lt"/>
                <a:cs typeface="Verdana"/>
                <a:sym typeface="Arial"/>
              </a:rPr>
              <a:t>CONNECT WITH US @</a:t>
            </a:r>
            <a:r>
              <a:rPr lang="en-US" sz="900" b="1" kern="0" dirty="0" err="1">
                <a:solidFill>
                  <a:srgbClr val="FFFFFF"/>
                </a:solidFill>
                <a:latin typeface="+mj-lt"/>
                <a:cs typeface="Verdana"/>
                <a:sym typeface="Arial"/>
              </a:rPr>
              <a:t>UCLATDG</a:t>
            </a:r>
            <a:endParaRPr lang="en-US" sz="900" b="1" kern="0" dirty="0">
              <a:solidFill>
                <a:srgbClr val="FFFFFF"/>
              </a:solidFill>
              <a:latin typeface="+mj-lt"/>
              <a:cs typeface="Verdana"/>
              <a:sym typeface="Arial"/>
            </a:endParaRPr>
          </a:p>
        </p:txBody>
      </p:sp>
      <p:grpSp>
        <p:nvGrpSpPr>
          <p:cNvPr id="47" name="Group 46"/>
          <p:cNvGrpSpPr/>
          <p:nvPr userDrawn="1"/>
        </p:nvGrpSpPr>
        <p:grpSpPr>
          <a:xfrm>
            <a:off x="6954559" y="4556149"/>
            <a:ext cx="2036675" cy="510037"/>
            <a:chOff x="6557010" y="4462825"/>
            <a:chExt cx="2363155" cy="591796"/>
          </a:xfrm>
        </p:grpSpPr>
        <p:grpSp>
          <p:nvGrpSpPr>
            <p:cNvPr id="46" name="Group 45"/>
            <p:cNvGrpSpPr/>
            <p:nvPr userDrawn="1"/>
          </p:nvGrpSpPr>
          <p:grpSpPr>
            <a:xfrm>
              <a:off x="6557010" y="4464471"/>
              <a:ext cx="589544" cy="589544"/>
              <a:chOff x="6343650" y="4464471"/>
              <a:chExt cx="589544" cy="589544"/>
            </a:xfrm>
          </p:grpSpPr>
          <p:grpSp>
            <p:nvGrpSpPr>
              <p:cNvPr id="26" name="Shape 97"/>
              <p:cNvGrpSpPr/>
              <p:nvPr userDrawn="1"/>
            </p:nvGrpSpPr>
            <p:grpSpPr>
              <a:xfrm>
                <a:off x="6343650" y="4464471"/>
                <a:ext cx="589544" cy="589544"/>
                <a:chOff x="0" y="0"/>
                <a:chExt cx="2760599" cy="2760599"/>
              </a:xfrm>
              <a:solidFill>
                <a:srgbClr val="FFFFFF"/>
              </a:solidFill>
            </p:grpSpPr>
            <p:sp>
              <p:nvSpPr>
                <p:cNvPr id="27" name="Shape"/>
                <p:cNvSpPr/>
                <p:nvPr/>
              </p:nvSpPr>
              <p:spPr>
                <a:xfrm rot="20202671">
                  <a:off x="329755" y="329755"/>
                  <a:ext cx="2101090" cy="2101090"/>
                </a:xfrm>
                <a:custGeom>
                  <a:avLst/>
                  <a:gdLst/>
                  <a:ahLst/>
                  <a:cxnLst>
                    <a:cxn ang="0">
                      <a:pos x="wd2" y="hd2"/>
                    </a:cxn>
                    <a:cxn ang="5400000">
                      <a:pos x="wd2" y="hd2"/>
                    </a:cxn>
                    <a:cxn ang="10800000">
                      <a:pos x="wd2" y="hd2"/>
                    </a:cxn>
                    <a:cxn ang="16200000">
                      <a:pos x="wd2" y="hd2"/>
                    </a:cxn>
                  </a:cxnLst>
                  <a:rect l="0" t="0" r="r" b="b"/>
                  <a:pathLst>
                    <a:path w="21600" h="21600" extrusionOk="0">
                      <a:moveTo>
                        <a:pt x="0" y="6326"/>
                      </a:moveTo>
                      <a:lnTo>
                        <a:pt x="6326" y="0"/>
                      </a:lnTo>
                      <a:lnTo>
                        <a:pt x="15274" y="0"/>
                      </a:lnTo>
                      <a:lnTo>
                        <a:pt x="21600" y="6326"/>
                      </a:lnTo>
                      <a:lnTo>
                        <a:pt x="21600" y="15274"/>
                      </a:lnTo>
                      <a:lnTo>
                        <a:pt x="15274" y="21600"/>
                      </a:lnTo>
                      <a:lnTo>
                        <a:pt x="6326" y="21600"/>
                      </a:lnTo>
                      <a:lnTo>
                        <a:pt x="0" y="15274"/>
                      </a:lnTo>
                      <a:close/>
                    </a:path>
                  </a:pathLst>
                </a:custGeom>
                <a:grpFill/>
                <a:ln w="19050" cap="flat">
                  <a:noFill/>
                  <a:prstDash val="solid"/>
                  <a:round/>
                </a:ln>
                <a:effectLst/>
              </p:spPr>
              <p:txBody>
                <a:bodyPr wrap="square" lIns="45719" tIns="45719" rIns="45719" bIns="45719" numCol="1"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 name="Text"/>
                <p:cNvSpPr txBox="1"/>
                <p:nvPr/>
              </p:nvSpPr>
              <p:spPr>
                <a:xfrm rot="20202671">
                  <a:off x="637449" y="1190183"/>
                  <a:ext cx="1485702" cy="380234"/>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smtClean="0">
                      <a:ln>
                        <a:noFill/>
                      </a:ln>
                      <a:solidFill>
                        <a:srgbClr val="000000"/>
                      </a:solidFill>
                      <a:effectLst/>
                      <a:uLnTx/>
                      <a:uFillTx/>
                      <a:latin typeface="Arial"/>
                      <a:cs typeface="Arial"/>
                      <a:sym typeface="Arial"/>
                    </a:rPr>
                    <a:t> </a:t>
                  </a:r>
                </a:p>
              </p:txBody>
            </p:sp>
          </p:grpSp>
          <p:pic>
            <p:nvPicPr>
              <p:cNvPr id="38" name="Picture 37"/>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79118" y="4505931"/>
                <a:ext cx="518607" cy="518607"/>
              </a:xfrm>
              <a:prstGeom prst="rect">
                <a:avLst/>
              </a:prstGeom>
            </p:spPr>
          </p:pic>
        </p:grpSp>
        <p:grpSp>
          <p:nvGrpSpPr>
            <p:cNvPr id="45" name="Group 44"/>
            <p:cNvGrpSpPr/>
            <p:nvPr userDrawn="1"/>
          </p:nvGrpSpPr>
          <p:grpSpPr>
            <a:xfrm>
              <a:off x="7148214" y="4462826"/>
              <a:ext cx="589544" cy="589544"/>
              <a:chOff x="7010407" y="4462826"/>
              <a:chExt cx="589544" cy="589544"/>
            </a:xfrm>
          </p:grpSpPr>
          <p:grpSp>
            <p:nvGrpSpPr>
              <p:cNvPr id="29" name="Shape 97"/>
              <p:cNvGrpSpPr/>
              <p:nvPr userDrawn="1"/>
            </p:nvGrpSpPr>
            <p:grpSpPr>
              <a:xfrm>
                <a:off x="7010407" y="4462826"/>
                <a:ext cx="589544" cy="589544"/>
                <a:chOff x="0" y="0"/>
                <a:chExt cx="2760599" cy="2760599"/>
              </a:xfrm>
              <a:solidFill>
                <a:srgbClr val="FFFFFF"/>
              </a:solidFill>
            </p:grpSpPr>
            <p:sp>
              <p:nvSpPr>
                <p:cNvPr id="30" name="Shape"/>
                <p:cNvSpPr/>
                <p:nvPr/>
              </p:nvSpPr>
              <p:spPr>
                <a:xfrm rot="20202671">
                  <a:off x="329755" y="329755"/>
                  <a:ext cx="2101090" cy="2101090"/>
                </a:xfrm>
                <a:custGeom>
                  <a:avLst/>
                  <a:gdLst/>
                  <a:ahLst/>
                  <a:cxnLst>
                    <a:cxn ang="0">
                      <a:pos x="wd2" y="hd2"/>
                    </a:cxn>
                    <a:cxn ang="5400000">
                      <a:pos x="wd2" y="hd2"/>
                    </a:cxn>
                    <a:cxn ang="10800000">
                      <a:pos x="wd2" y="hd2"/>
                    </a:cxn>
                    <a:cxn ang="16200000">
                      <a:pos x="wd2" y="hd2"/>
                    </a:cxn>
                  </a:cxnLst>
                  <a:rect l="0" t="0" r="r" b="b"/>
                  <a:pathLst>
                    <a:path w="21600" h="21600" extrusionOk="0">
                      <a:moveTo>
                        <a:pt x="0" y="6326"/>
                      </a:moveTo>
                      <a:lnTo>
                        <a:pt x="6326" y="0"/>
                      </a:lnTo>
                      <a:lnTo>
                        <a:pt x="15274" y="0"/>
                      </a:lnTo>
                      <a:lnTo>
                        <a:pt x="21600" y="6326"/>
                      </a:lnTo>
                      <a:lnTo>
                        <a:pt x="21600" y="15274"/>
                      </a:lnTo>
                      <a:lnTo>
                        <a:pt x="15274" y="21600"/>
                      </a:lnTo>
                      <a:lnTo>
                        <a:pt x="6326" y="21600"/>
                      </a:lnTo>
                      <a:lnTo>
                        <a:pt x="0" y="15274"/>
                      </a:lnTo>
                      <a:close/>
                    </a:path>
                  </a:pathLst>
                </a:custGeom>
                <a:grpFill/>
                <a:ln w="19050" cap="flat">
                  <a:noFill/>
                  <a:prstDash val="solid"/>
                  <a:round/>
                </a:ln>
                <a:effectLst/>
              </p:spPr>
              <p:txBody>
                <a:bodyPr wrap="square" lIns="45719" tIns="45719" rIns="45719" bIns="45719" numCol="1"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Text"/>
                <p:cNvSpPr txBox="1"/>
                <p:nvPr/>
              </p:nvSpPr>
              <p:spPr>
                <a:xfrm rot="20202671">
                  <a:off x="637449" y="1190183"/>
                  <a:ext cx="1485702" cy="380234"/>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smtClean="0">
                      <a:ln>
                        <a:noFill/>
                      </a:ln>
                      <a:solidFill>
                        <a:srgbClr val="000000"/>
                      </a:solidFill>
                      <a:effectLst/>
                      <a:uLnTx/>
                      <a:uFillTx/>
                      <a:latin typeface="Arial"/>
                      <a:cs typeface="Arial"/>
                      <a:sym typeface="Arial"/>
                    </a:rPr>
                    <a:t> </a:t>
                  </a:r>
                </a:p>
              </p:txBody>
            </p:sp>
          </p:grpSp>
          <p:pic>
            <p:nvPicPr>
              <p:cNvPr id="39" name="Picture 38"/>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7689" y="4505931"/>
                <a:ext cx="518607" cy="518607"/>
              </a:xfrm>
              <a:prstGeom prst="rect">
                <a:avLst/>
              </a:prstGeom>
            </p:spPr>
          </p:pic>
        </p:grpSp>
        <p:grpSp>
          <p:nvGrpSpPr>
            <p:cNvPr id="44" name="Group 43"/>
            <p:cNvGrpSpPr/>
            <p:nvPr userDrawn="1"/>
          </p:nvGrpSpPr>
          <p:grpSpPr>
            <a:xfrm>
              <a:off x="7739418" y="4465077"/>
              <a:ext cx="589544" cy="589544"/>
              <a:chOff x="7676645" y="4465077"/>
              <a:chExt cx="589544" cy="589544"/>
            </a:xfrm>
          </p:grpSpPr>
          <p:grpSp>
            <p:nvGrpSpPr>
              <p:cNvPr id="32" name="Shape 97"/>
              <p:cNvGrpSpPr/>
              <p:nvPr userDrawn="1"/>
            </p:nvGrpSpPr>
            <p:grpSpPr>
              <a:xfrm>
                <a:off x="7676645" y="4465077"/>
                <a:ext cx="589544" cy="589544"/>
                <a:chOff x="0" y="0"/>
                <a:chExt cx="2760599" cy="2760599"/>
              </a:xfrm>
              <a:solidFill>
                <a:srgbClr val="FFFFFF"/>
              </a:solidFill>
            </p:grpSpPr>
            <p:sp>
              <p:nvSpPr>
                <p:cNvPr id="33" name="Shape"/>
                <p:cNvSpPr/>
                <p:nvPr/>
              </p:nvSpPr>
              <p:spPr>
                <a:xfrm rot="20202671">
                  <a:off x="329755" y="329755"/>
                  <a:ext cx="2101090" cy="2101090"/>
                </a:xfrm>
                <a:custGeom>
                  <a:avLst/>
                  <a:gdLst/>
                  <a:ahLst/>
                  <a:cxnLst>
                    <a:cxn ang="0">
                      <a:pos x="wd2" y="hd2"/>
                    </a:cxn>
                    <a:cxn ang="5400000">
                      <a:pos x="wd2" y="hd2"/>
                    </a:cxn>
                    <a:cxn ang="10800000">
                      <a:pos x="wd2" y="hd2"/>
                    </a:cxn>
                    <a:cxn ang="16200000">
                      <a:pos x="wd2" y="hd2"/>
                    </a:cxn>
                  </a:cxnLst>
                  <a:rect l="0" t="0" r="r" b="b"/>
                  <a:pathLst>
                    <a:path w="21600" h="21600" extrusionOk="0">
                      <a:moveTo>
                        <a:pt x="0" y="6326"/>
                      </a:moveTo>
                      <a:lnTo>
                        <a:pt x="6326" y="0"/>
                      </a:lnTo>
                      <a:lnTo>
                        <a:pt x="15274" y="0"/>
                      </a:lnTo>
                      <a:lnTo>
                        <a:pt x="21600" y="6326"/>
                      </a:lnTo>
                      <a:lnTo>
                        <a:pt x="21600" y="15274"/>
                      </a:lnTo>
                      <a:lnTo>
                        <a:pt x="15274" y="21600"/>
                      </a:lnTo>
                      <a:lnTo>
                        <a:pt x="6326" y="21600"/>
                      </a:lnTo>
                      <a:lnTo>
                        <a:pt x="0" y="15274"/>
                      </a:lnTo>
                      <a:close/>
                    </a:path>
                  </a:pathLst>
                </a:custGeom>
                <a:grpFill/>
                <a:ln w="19050" cap="flat">
                  <a:noFill/>
                  <a:prstDash val="solid"/>
                  <a:round/>
                </a:ln>
                <a:effectLst/>
              </p:spPr>
              <p:txBody>
                <a:bodyPr wrap="square" lIns="45719" tIns="45719" rIns="45719" bIns="45719" numCol="1"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 name="Text"/>
                <p:cNvSpPr txBox="1"/>
                <p:nvPr/>
              </p:nvSpPr>
              <p:spPr>
                <a:xfrm rot="20202671">
                  <a:off x="637449" y="1190183"/>
                  <a:ext cx="1485702" cy="380234"/>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smtClean="0">
                      <a:ln>
                        <a:noFill/>
                      </a:ln>
                      <a:solidFill>
                        <a:srgbClr val="000000"/>
                      </a:solidFill>
                      <a:effectLst/>
                      <a:uLnTx/>
                      <a:uFillTx/>
                      <a:latin typeface="Arial"/>
                      <a:cs typeface="Arial"/>
                      <a:sym typeface="Arial"/>
                    </a:rPr>
                    <a:t> </a:t>
                  </a:r>
                </a:p>
              </p:txBody>
            </p:sp>
          </p:grpSp>
          <p:pic>
            <p:nvPicPr>
              <p:cNvPr id="40" name="Picture 39"/>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05983" y="4498293"/>
                <a:ext cx="518607" cy="518607"/>
              </a:xfrm>
              <a:prstGeom prst="rect">
                <a:avLst/>
              </a:prstGeom>
            </p:spPr>
          </p:pic>
        </p:grpSp>
        <p:grpSp>
          <p:nvGrpSpPr>
            <p:cNvPr id="43" name="Group 42"/>
            <p:cNvGrpSpPr/>
            <p:nvPr userDrawn="1"/>
          </p:nvGrpSpPr>
          <p:grpSpPr>
            <a:xfrm>
              <a:off x="8330621" y="4462825"/>
              <a:ext cx="589544" cy="589544"/>
              <a:chOff x="8330621" y="4462825"/>
              <a:chExt cx="589544" cy="589544"/>
            </a:xfrm>
          </p:grpSpPr>
          <p:grpSp>
            <p:nvGrpSpPr>
              <p:cNvPr id="35" name="Shape 97"/>
              <p:cNvGrpSpPr/>
              <p:nvPr userDrawn="1"/>
            </p:nvGrpSpPr>
            <p:grpSpPr>
              <a:xfrm>
                <a:off x="8330621" y="4462825"/>
                <a:ext cx="589544" cy="589544"/>
                <a:chOff x="0" y="0"/>
                <a:chExt cx="2760599" cy="2760599"/>
              </a:xfrm>
              <a:solidFill>
                <a:srgbClr val="FFFFFF"/>
              </a:solidFill>
            </p:grpSpPr>
            <p:sp>
              <p:nvSpPr>
                <p:cNvPr id="36" name="Shape"/>
                <p:cNvSpPr/>
                <p:nvPr/>
              </p:nvSpPr>
              <p:spPr>
                <a:xfrm rot="20202671">
                  <a:off x="329755" y="329755"/>
                  <a:ext cx="2101090" cy="2101090"/>
                </a:xfrm>
                <a:custGeom>
                  <a:avLst/>
                  <a:gdLst/>
                  <a:ahLst/>
                  <a:cxnLst>
                    <a:cxn ang="0">
                      <a:pos x="wd2" y="hd2"/>
                    </a:cxn>
                    <a:cxn ang="5400000">
                      <a:pos x="wd2" y="hd2"/>
                    </a:cxn>
                    <a:cxn ang="10800000">
                      <a:pos x="wd2" y="hd2"/>
                    </a:cxn>
                    <a:cxn ang="16200000">
                      <a:pos x="wd2" y="hd2"/>
                    </a:cxn>
                  </a:cxnLst>
                  <a:rect l="0" t="0" r="r" b="b"/>
                  <a:pathLst>
                    <a:path w="21600" h="21600" extrusionOk="0">
                      <a:moveTo>
                        <a:pt x="0" y="6326"/>
                      </a:moveTo>
                      <a:lnTo>
                        <a:pt x="6326" y="0"/>
                      </a:lnTo>
                      <a:lnTo>
                        <a:pt x="15274" y="0"/>
                      </a:lnTo>
                      <a:lnTo>
                        <a:pt x="21600" y="6326"/>
                      </a:lnTo>
                      <a:lnTo>
                        <a:pt x="21600" y="15274"/>
                      </a:lnTo>
                      <a:lnTo>
                        <a:pt x="15274" y="21600"/>
                      </a:lnTo>
                      <a:lnTo>
                        <a:pt x="6326" y="21600"/>
                      </a:lnTo>
                      <a:lnTo>
                        <a:pt x="0" y="15274"/>
                      </a:lnTo>
                      <a:close/>
                    </a:path>
                  </a:pathLst>
                </a:custGeom>
                <a:grpFill/>
                <a:ln w="19050" cap="flat">
                  <a:noFill/>
                  <a:prstDash val="solid"/>
                  <a:round/>
                </a:ln>
                <a:effectLst/>
              </p:spPr>
              <p:txBody>
                <a:bodyPr wrap="square" lIns="45719" tIns="45719" rIns="45719" bIns="45719" numCol="1"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 name="Text"/>
                <p:cNvSpPr txBox="1"/>
                <p:nvPr/>
              </p:nvSpPr>
              <p:spPr>
                <a:xfrm rot="20202671">
                  <a:off x="637449" y="1190183"/>
                  <a:ext cx="1485702" cy="380234"/>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smtClean="0">
                      <a:ln>
                        <a:noFill/>
                      </a:ln>
                      <a:solidFill>
                        <a:srgbClr val="000000"/>
                      </a:solidFill>
                      <a:effectLst/>
                      <a:uLnTx/>
                      <a:uFillTx/>
                      <a:latin typeface="Arial"/>
                      <a:cs typeface="Arial"/>
                      <a:sym typeface="Arial"/>
                    </a:rPr>
                    <a:t> </a:t>
                  </a:r>
                </a:p>
              </p:txBody>
            </p:sp>
          </p:grpSp>
          <p:pic>
            <p:nvPicPr>
              <p:cNvPr id="41" name="Picture 40"/>
              <p:cNvPicPr>
                <a:picLocks noChangeAspect="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66089" y="4505931"/>
                <a:ext cx="518607" cy="518607"/>
              </a:xfrm>
              <a:prstGeom prst="rect">
                <a:avLst/>
              </a:prstGeom>
            </p:spPr>
          </p:pic>
        </p:grpSp>
      </p:grpSp>
    </p:spTree>
    <p:extLst>
      <p:ext uri="{BB962C8B-B14F-4D97-AF65-F5344CB8AC3E}">
        <p14:creationId xmlns:p14="http://schemas.microsoft.com/office/powerpoint/2010/main" val="372895136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 xmlns:a16="http://schemas.microsoft.com/office/drawing/2014/main" id="{BA3E27AB-E22C-2E4F-A3EA-44DAE3ABD63C}"/>
              </a:ext>
            </a:extLst>
          </p:cNvPr>
          <p:cNvSpPr>
            <a:spLocks noGrp="1"/>
          </p:cNvSpPr>
          <p:nvPr>
            <p:ph type="body" sz="quarter" idx="13" hasCustomPrompt="1"/>
          </p:nvPr>
        </p:nvSpPr>
        <p:spPr>
          <a:xfrm>
            <a:off x="1143000" y="155448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smtClean="0">
                <a:solidFill>
                  <a:srgbClr val="58595B"/>
                </a:solidFill>
                <a:effectLst/>
                <a:latin typeface="Helvetica" pitchFamily="2" charset="0"/>
                <a:ea typeface="+mn-ea"/>
                <a:cs typeface="+mn-cs"/>
              </a:rPr>
              <a:t>labcoris</a:t>
            </a:r>
            <a:r>
              <a:rPr lang="en-US" sz="1400" b="0" i="0" kern="1200" dirty="0" smtClean="0">
                <a:solidFill>
                  <a:srgbClr val="58595B"/>
                </a:solidFill>
                <a:effectLst/>
                <a:latin typeface="Helvetica" pitchFamily="2" charset="0"/>
                <a:ea typeface="+mn-ea"/>
                <a:cs typeface="+mn-cs"/>
              </a:rPr>
              <a:t> </a:t>
            </a:r>
            <a:r>
              <a:rPr lang="en-US" sz="1400" b="0" i="0" kern="1200" dirty="0">
                <a:solidFill>
                  <a:srgbClr val="58595B"/>
                </a:solidFill>
                <a:effectLst/>
                <a:latin typeface="Helvetica" pitchFamily="2" charset="0"/>
                <a:ea typeface="+mn-ea"/>
                <a:cs typeface="+mn-cs"/>
              </a:rPr>
              <a:t>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 xmlns:a16="http://schemas.microsoft.com/office/drawing/2014/main" id="{B75E8B6C-2945-AB43-B572-F1D51C630C53}"/>
              </a:ext>
            </a:extLst>
          </p:cNvPr>
          <p:cNvSpPr>
            <a:spLocks noGrp="1"/>
          </p:cNvSpPr>
          <p:nvPr>
            <p:ph type="body" sz="quarter" idx="15" hasCustomPrompt="1"/>
          </p:nvPr>
        </p:nvSpPr>
        <p:spPr>
          <a:xfrm>
            <a:off x="1143000" y="118872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 xmlns:a16="http://schemas.microsoft.com/office/drawing/2014/main" id="{8B117F2E-F782-844A-A783-F9F40B77A93D}"/>
              </a:ext>
            </a:extLst>
          </p:cNvPr>
          <p:cNvSpPr>
            <a:spLocks noGrp="1"/>
          </p:cNvSpPr>
          <p:nvPr>
            <p:ph type="title" hasCustomPrompt="1"/>
          </p:nvPr>
        </p:nvSpPr>
        <p:spPr>
          <a:xfrm>
            <a:off x="685800" y="367401"/>
            <a:ext cx="7772400" cy="389979"/>
          </a:xfrm>
        </p:spPr>
        <p:txBody>
          <a:bodyPr anchor="b" anchorCtr="0"/>
          <a:lstStyle/>
          <a:p>
            <a:r>
              <a:rPr lang="en-US" dirty="0"/>
              <a:t>Header w/copy</a:t>
            </a:r>
          </a:p>
        </p:txBody>
      </p:sp>
    </p:spTree>
    <p:extLst>
      <p:ext uri="{BB962C8B-B14F-4D97-AF65-F5344CB8AC3E}">
        <p14:creationId xmlns:p14="http://schemas.microsoft.com/office/powerpoint/2010/main" val="4147832771"/>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 xmlns:a16="http://schemas.microsoft.com/office/drawing/2014/main" id="{BA3E27AB-E22C-2E4F-A3EA-44DAE3ABD63C}"/>
              </a:ext>
            </a:extLst>
          </p:cNvPr>
          <p:cNvSpPr>
            <a:spLocks noGrp="1"/>
          </p:cNvSpPr>
          <p:nvPr>
            <p:ph type="body" sz="quarter" idx="13" hasCustomPrompt="1"/>
          </p:nvPr>
        </p:nvSpPr>
        <p:spPr>
          <a:xfrm>
            <a:off x="1143000" y="155448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 xmlns:a16="http://schemas.microsoft.com/office/drawing/2014/main" id="{B75E8B6C-2945-AB43-B572-F1D51C630C53}"/>
              </a:ext>
            </a:extLst>
          </p:cNvPr>
          <p:cNvSpPr>
            <a:spLocks noGrp="1"/>
          </p:cNvSpPr>
          <p:nvPr>
            <p:ph type="body" sz="quarter" idx="15" hasCustomPrompt="1"/>
          </p:nvPr>
        </p:nvSpPr>
        <p:spPr>
          <a:xfrm>
            <a:off x="1143000" y="118872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 xmlns:a16="http://schemas.microsoft.com/office/drawing/2014/main" id="{34576D38-1D07-4944-9AE7-710415891258}"/>
              </a:ext>
            </a:extLst>
          </p:cNvPr>
          <p:cNvSpPr>
            <a:spLocks noGrp="1"/>
          </p:cNvSpPr>
          <p:nvPr>
            <p:ph type="title" hasCustomPrompt="1"/>
          </p:nvPr>
        </p:nvSpPr>
        <p:spPr>
          <a:xfrm>
            <a:off x="685800" y="367401"/>
            <a:ext cx="7772400" cy="389979"/>
          </a:xfrm>
        </p:spPr>
        <p:txBody>
          <a:bodyPr/>
          <a:lstStyle/>
          <a:p>
            <a:r>
              <a:rPr lang="en-US" dirty="0"/>
              <a:t>Header w/copy and bullets</a:t>
            </a:r>
          </a:p>
        </p:txBody>
      </p:sp>
      <p:sp>
        <p:nvSpPr>
          <p:cNvPr id="5" name="Text Placeholder 4">
            <a:extLst>
              <a:ext uri="{FF2B5EF4-FFF2-40B4-BE49-F238E27FC236}">
                <a16:creationId xmlns="" xmlns:a16="http://schemas.microsoft.com/office/drawing/2014/main" id="{FEB3799F-3DE7-0C45-B34C-091D879B69B2}"/>
              </a:ext>
            </a:extLst>
          </p:cNvPr>
          <p:cNvSpPr>
            <a:spLocks noGrp="1"/>
          </p:cNvSpPr>
          <p:nvPr>
            <p:ph type="body" sz="quarter" idx="21" hasCustomPrompt="1"/>
          </p:nvPr>
        </p:nvSpPr>
        <p:spPr>
          <a:xfrm>
            <a:off x="1143000" y="228600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310535181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 xmlns:a16="http://schemas.microsoft.com/office/drawing/2014/main" id="{BA3E27AB-E22C-2E4F-A3EA-44DAE3ABD63C}"/>
              </a:ext>
            </a:extLst>
          </p:cNvPr>
          <p:cNvSpPr>
            <a:spLocks noGrp="1"/>
          </p:cNvSpPr>
          <p:nvPr>
            <p:ph type="body" sz="quarter" idx="13" hasCustomPrompt="1"/>
          </p:nvPr>
        </p:nvSpPr>
        <p:spPr>
          <a:xfrm>
            <a:off x="1097280" y="155448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 xmlns:a16="http://schemas.microsoft.com/office/drawing/2014/main" id="{B75E8B6C-2945-AB43-B572-F1D51C630C53}"/>
              </a:ext>
            </a:extLst>
          </p:cNvPr>
          <p:cNvSpPr>
            <a:spLocks noGrp="1"/>
          </p:cNvSpPr>
          <p:nvPr>
            <p:ph type="body" sz="quarter" idx="15" hasCustomPrompt="1"/>
          </p:nvPr>
        </p:nvSpPr>
        <p:spPr>
          <a:xfrm>
            <a:off x="1097280" y="118872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 xmlns:a16="http://schemas.microsoft.com/office/drawing/2014/main" id="{B011BE62-FF06-D74A-B248-36401D84BE10}"/>
              </a:ext>
            </a:extLst>
          </p:cNvPr>
          <p:cNvSpPr>
            <a:spLocks noGrp="1"/>
          </p:cNvSpPr>
          <p:nvPr>
            <p:ph type="body" sz="quarter" idx="20" hasCustomPrompt="1"/>
          </p:nvPr>
        </p:nvSpPr>
        <p:spPr>
          <a:xfrm>
            <a:off x="5074920" y="155448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 xmlns:a16="http://schemas.microsoft.com/office/drawing/2014/main" id="{EB34CDE8-07FA-F046-AA33-DDF5668DE685}"/>
              </a:ext>
            </a:extLst>
          </p:cNvPr>
          <p:cNvSpPr>
            <a:spLocks noGrp="1"/>
          </p:cNvSpPr>
          <p:nvPr>
            <p:ph type="body" sz="quarter" idx="21" hasCustomPrompt="1"/>
          </p:nvPr>
        </p:nvSpPr>
        <p:spPr>
          <a:xfrm>
            <a:off x="5074920" y="118872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 xmlns:a16="http://schemas.microsoft.com/office/drawing/2014/main" id="{B3E3FFDB-27DF-174A-9ED2-F20F22E29A5C}"/>
              </a:ext>
            </a:extLst>
          </p:cNvPr>
          <p:cNvSpPr>
            <a:spLocks noGrp="1"/>
          </p:cNvSpPr>
          <p:nvPr>
            <p:ph type="title" hasCustomPrompt="1"/>
          </p:nvPr>
        </p:nvSpPr>
        <p:spPr>
          <a:xfrm>
            <a:off x="685800" y="367401"/>
            <a:ext cx="7772400" cy="389979"/>
          </a:xfrm>
        </p:spPr>
        <p:txBody>
          <a:bodyPr/>
          <a:lstStyle/>
          <a:p>
            <a:r>
              <a:rPr lang="en-US" dirty="0"/>
              <a:t>Header w/two columns</a:t>
            </a:r>
          </a:p>
        </p:txBody>
      </p:sp>
    </p:spTree>
    <p:extLst>
      <p:ext uri="{BB962C8B-B14F-4D97-AF65-F5344CB8AC3E}">
        <p14:creationId xmlns:p14="http://schemas.microsoft.com/office/powerpoint/2010/main" val="802737949"/>
      </p:ext>
    </p:extLst>
  </p:cSld>
  <p:clrMapOvr>
    <a:masterClrMapping/>
  </p:clrMapOvr>
  <p:extLst mod="1">
    <p:ext uri="{DCECCB84-F9BA-43D5-87BE-67443E8EF086}">
      <p15:sldGuideLst xmlns:p15="http://schemas.microsoft.com/office/powerpoint/2012/main">
        <p15:guide id="1" pos="2880">
          <p15:clr>
            <a:srgbClr val="FBAE40"/>
          </p15:clr>
        </p15:guide>
        <p15:guide id="2" pos="30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w/table">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 xmlns:a16="http://schemas.microsoft.com/office/drawing/2014/main" id="{3BE623E0-A664-AE40-BA0B-DD28927DB98C}"/>
              </a:ext>
            </a:extLst>
          </p:cNvPr>
          <p:cNvSpPr>
            <a:spLocks noGrp="1"/>
          </p:cNvSpPr>
          <p:nvPr>
            <p:ph type="title" hasCustomPrompt="1"/>
          </p:nvPr>
        </p:nvSpPr>
        <p:spPr>
          <a:xfrm>
            <a:off x="685800" y="367401"/>
            <a:ext cx="7772400" cy="389979"/>
          </a:xfrm>
        </p:spPr>
        <p:txBody>
          <a:bodyPr/>
          <a:lstStyle/>
          <a:p>
            <a:r>
              <a:rPr lang="en-US" dirty="0"/>
              <a:t>Header w/table</a:t>
            </a:r>
          </a:p>
        </p:txBody>
      </p:sp>
      <p:sp>
        <p:nvSpPr>
          <p:cNvPr id="4" name="Table Placeholder 3">
            <a:extLst>
              <a:ext uri="{FF2B5EF4-FFF2-40B4-BE49-F238E27FC236}">
                <a16:creationId xmlns="" xmlns:a16="http://schemas.microsoft.com/office/drawing/2014/main" id="{DC239404-90E7-C24E-AFE4-2269257F0B4F}"/>
              </a:ext>
            </a:extLst>
          </p:cNvPr>
          <p:cNvSpPr>
            <a:spLocks noGrp="1"/>
          </p:cNvSpPr>
          <p:nvPr>
            <p:ph type="tbl" sz="quarter" idx="20"/>
          </p:nvPr>
        </p:nvSpPr>
        <p:spPr>
          <a:xfrm>
            <a:off x="1371600" y="1188720"/>
            <a:ext cx="6400800" cy="3108960"/>
          </a:xfrm>
          <a:prstGeom prst="rect">
            <a:avLst/>
          </a:prstGeom>
          <a:solidFill>
            <a:srgbClr val="DBE7F5"/>
          </a:solidFill>
        </p:spPr>
        <p:txBody>
          <a:bodyPr anchor="t" anchorCtr="1"/>
          <a:lstStyle>
            <a:lvl1pPr marL="0" indent="0" algn="ctr">
              <a:buNone/>
              <a:defRPr>
                <a:solidFill>
                  <a:srgbClr val="898989"/>
                </a:solidFill>
              </a:defRPr>
            </a:lvl1pPr>
          </a:lstStyle>
          <a:p>
            <a:r>
              <a:rPr lang="en-US" smtClean="0"/>
              <a:t>Click icon to add table</a:t>
            </a:r>
            <a:endParaRPr lang="en-US" dirty="0"/>
          </a:p>
        </p:txBody>
      </p:sp>
    </p:spTree>
    <p:extLst>
      <p:ext uri="{BB962C8B-B14F-4D97-AF65-F5344CB8AC3E}">
        <p14:creationId xmlns:p14="http://schemas.microsoft.com/office/powerpoint/2010/main" val="253984225"/>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 xmlns:a16="http://schemas.microsoft.com/office/drawing/2014/main" id="{B011BE62-FF06-D74A-B248-36401D84BE10}"/>
              </a:ext>
            </a:extLst>
          </p:cNvPr>
          <p:cNvSpPr>
            <a:spLocks noGrp="1"/>
          </p:cNvSpPr>
          <p:nvPr>
            <p:ph type="body" sz="quarter" idx="20" hasCustomPrompt="1"/>
          </p:nvPr>
        </p:nvSpPr>
        <p:spPr>
          <a:xfrm>
            <a:off x="4617722" y="1554480"/>
            <a:ext cx="3840478" cy="1205209"/>
          </a:xfrm>
          <a:prstGeom prst="rect">
            <a:avLst/>
          </a:prstGeom>
        </p:spPr>
        <p:txBody>
          <a:bodyPr l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 xmlns:a16="http://schemas.microsoft.com/office/drawing/2014/main" id="{EB34CDE8-07FA-F046-AA33-DDF5668DE685}"/>
              </a:ext>
            </a:extLst>
          </p:cNvPr>
          <p:cNvSpPr>
            <a:spLocks noGrp="1"/>
          </p:cNvSpPr>
          <p:nvPr>
            <p:ph type="body" sz="quarter" idx="21" hasCustomPrompt="1"/>
          </p:nvPr>
        </p:nvSpPr>
        <p:spPr>
          <a:xfrm>
            <a:off x="4617721" y="1188720"/>
            <a:ext cx="3840479" cy="215444"/>
          </a:xfrm>
          <a:prstGeom prst="rect">
            <a:avLst/>
          </a:prstGeom>
        </p:spPr>
        <p:txBody>
          <a:bodyPr lIns="365760" rIns="0">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 xmlns:a16="http://schemas.microsoft.com/office/drawing/2014/main" id="{3567B317-BBC9-8047-B52F-0FE9612A42BF}"/>
              </a:ext>
            </a:extLst>
          </p:cNvPr>
          <p:cNvSpPr>
            <a:spLocks noGrp="1"/>
          </p:cNvSpPr>
          <p:nvPr>
            <p:ph type="pic" sz="quarter" idx="22"/>
          </p:nvPr>
        </p:nvSpPr>
        <p:spPr>
          <a:xfrm>
            <a:off x="685800" y="1188720"/>
            <a:ext cx="3931920" cy="32918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2" name="Title 1">
            <a:extLst>
              <a:ext uri="{FF2B5EF4-FFF2-40B4-BE49-F238E27FC236}">
                <a16:creationId xmlns="" xmlns:a16="http://schemas.microsoft.com/office/drawing/2014/main" id="{E9E129D3-DC40-9145-85FB-07D3D32FEFDC}"/>
              </a:ext>
            </a:extLst>
          </p:cNvPr>
          <p:cNvSpPr>
            <a:spLocks noGrp="1"/>
          </p:cNvSpPr>
          <p:nvPr>
            <p:ph type="title" hasCustomPrompt="1"/>
          </p:nvPr>
        </p:nvSpPr>
        <p:spPr>
          <a:xfrm>
            <a:off x="685800" y="367401"/>
            <a:ext cx="7772400" cy="389979"/>
          </a:xfrm>
        </p:spPr>
        <p:txBody>
          <a:bodyPr/>
          <a:lstStyle/>
          <a:p>
            <a:r>
              <a:rPr lang="en-US" dirty="0"/>
              <a:t>Header w/one image on left</a:t>
            </a:r>
          </a:p>
        </p:txBody>
      </p:sp>
    </p:spTree>
    <p:extLst>
      <p:ext uri="{BB962C8B-B14F-4D97-AF65-F5344CB8AC3E}">
        <p14:creationId xmlns:p14="http://schemas.microsoft.com/office/powerpoint/2010/main" val="3822431351"/>
      </p:ext>
    </p:extLst>
  </p:cSld>
  <p:clrMapOvr>
    <a:masterClrMapping/>
  </p:clrMapOvr>
  <p:extLst mod="1">
    <p:ext uri="{DCECCB84-F9BA-43D5-87BE-67443E8EF086}">
      <p15:sldGuideLst xmlns:p15="http://schemas.microsoft.com/office/powerpoint/2012/main">
        <p15:guide id="1" pos="2880">
          <p15:clr>
            <a:srgbClr val="FBAE40"/>
          </p15:clr>
        </p15:guide>
        <p15:guide id="2"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 xmlns:a16="http://schemas.microsoft.com/office/drawing/2014/main" id="{B011BE62-FF06-D74A-B248-36401D84BE10}"/>
              </a:ext>
            </a:extLst>
          </p:cNvPr>
          <p:cNvSpPr>
            <a:spLocks noGrp="1"/>
          </p:cNvSpPr>
          <p:nvPr>
            <p:ph type="body" sz="quarter" idx="20" hasCustomPrompt="1"/>
          </p:nvPr>
        </p:nvSpPr>
        <p:spPr>
          <a:xfrm>
            <a:off x="685800" y="155448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 xmlns:a16="http://schemas.microsoft.com/office/drawing/2014/main" id="{EB34CDE8-07FA-F046-AA33-DDF5668DE685}"/>
              </a:ext>
            </a:extLst>
          </p:cNvPr>
          <p:cNvSpPr>
            <a:spLocks noGrp="1"/>
          </p:cNvSpPr>
          <p:nvPr>
            <p:ph type="body" sz="quarter" idx="21" hasCustomPrompt="1"/>
          </p:nvPr>
        </p:nvSpPr>
        <p:spPr>
          <a:xfrm>
            <a:off x="685800" y="118872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 xmlns:a16="http://schemas.microsoft.com/office/drawing/2014/main" id="{3567B317-BBC9-8047-B52F-0FE9612A42BF}"/>
              </a:ext>
            </a:extLst>
          </p:cNvPr>
          <p:cNvSpPr>
            <a:spLocks noGrp="1"/>
          </p:cNvSpPr>
          <p:nvPr>
            <p:ph type="pic" sz="quarter" idx="22"/>
          </p:nvPr>
        </p:nvSpPr>
        <p:spPr>
          <a:xfrm>
            <a:off x="4526280" y="1188720"/>
            <a:ext cx="3931920" cy="329184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2" name="Title 1">
            <a:extLst>
              <a:ext uri="{FF2B5EF4-FFF2-40B4-BE49-F238E27FC236}">
                <a16:creationId xmlns="" xmlns:a16="http://schemas.microsoft.com/office/drawing/2014/main" id="{E9E129D3-DC40-9145-85FB-07D3D32FEFDC}"/>
              </a:ext>
            </a:extLst>
          </p:cNvPr>
          <p:cNvSpPr>
            <a:spLocks noGrp="1"/>
          </p:cNvSpPr>
          <p:nvPr>
            <p:ph type="title" hasCustomPrompt="1"/>
          </p:nvPr>
        </p:nvSpPr>
        <p:spPr>
          <a:xfrm>
            <a:off x="685800" y="367401"/>
            <a:ext cx="7772400" cy="389979"/>
          </a:xfrm>
        </p:spPr>
        <p:txBody>
          <a:bodyPr/>
          <a:lstStyle/>
          <a:p>
            <a:r>
              <a:rPr lang="en-US" dirty="0"/>
              <a:t>Header w/one image on right</a:t>
            </a:r>
          </a:p>
        </p:txBody>
      </p:sp>
    </p:spTree>
    <p:extLst>
      <p:ext uri="{BB962C8B-B14F-4D97-AF65-F5344CB8AC3E}">
        <p14:creationId xmlns:p14="http://schemas.microsoft.com/office/powerpoint/2010/main" val="407242905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two images">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 xmlns:a16="http://schemas.microsoft.com/office/drawing/2014/main" id="{1DAC8BF1-9424-6B48-95ED-2528BCFCB126}"/>
              </a:ext>
            </a:extLst>
          </p:cNvPr>
          <p:cNvSpPr>
            <a:spLocks noGrp="1"/>
          </p:cNvSpPr>
          <p:nvPr>
            <p:ph type="pic" sz="quarter" idx="23"/>
          </p:nvPr>
        </p:nvSpPr>
        <p:spPr>
          <a:xfrm>
            <a:off x="685800" y="1188720"/>
            <a:ext cx="3749039"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2" name="Text Placeholder 19">
            <a:extLst>
              <a:ext uri="{FF2B5EF4-FFF2-40B4-BE49-F238E27FC236}">
                <a16:creationId xmlns="" xmlns:a16="http://schemas.microsoft.com/office/drawing/2014/main" id="{1F4621DD-0EC3-7B40-9C5B-544E9945AB7E}"/>
              </a:ext>
            </a:extLst>
          </p:cNvPr>
          <p:cNvSpPr>
            <a:spLocks noGrp="1"/>
          </p:cNvSpPr>
          <p:nvPr>
            <p:ph type="body" sz="quarter" idx="28" hasCustomPrompt="1"/>
          </p:nvPr>
        </p:nvSpPr>
        <p:spPr>
          <a:xfrm>
            <a:off x="685800" y="3291840"/>
            <a:ext cx="3749039" cy="82296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 xmlns:a16="http://schemas.microsoft.com/office/drawing/2014/main" id="{83A7ADB9-B0E1-624C-B3FB-2E094D93977F}"/>
              </a:ext>
            </a:extLst>
          </p:cNvPr>
          <p:cNvSpPr>
            <a:spLocks noGrp="1"/>
          </p:cNvSpPr>
          <p:nvPr>
            <p:ph type="title" hasCustomPrompt="1"/>
          </p:nvPr>
        </p:nvSpPr>
        <p:spPr>
          <a:xfrm>
            <a:off x="685800" y="367401"/>
            <a:ext cx="7772400" cy="389979"/>
          </a:xfrm>
        </p:spPr>
        <p:txBody>
          <a:bodyPr/>
          <a:lstStyle/>
          <a:p>
            <a:r>
              <a:rPr lang="en-US" dirty="0"/>
              <a:t>Header w/two images</a:t>
            </a:r>
          </a:p>
        </p:txBody>
      </p:sp>
      <p:sp>
        <p:nvSpPr>
          <p:cNvPr id="13" name="Picture Placeholder 2">
            <a:extLst>
              <a:ext uri="{FF2B5EF4-FFF2-40B4-BE49-F238E27FC236}">
                <a16:creationId xmlns="" xmlns:a16="http://schemas.microsoft.com/office/drawing/2014/main" id="{9C652879-E485-9847-B5DA-F17C66D89A13}"/>
              </a:ext>
            </a:extLst>
          </p:cNvPr>
          <p:cNvSpPr>
            <a:spLocks noGrp="1"/>
          </p:cNvSpPr>
          <p:nvPr>
            <p:ph type="pic" sz="quarter" idx="29"/>
          </p:nvPr>
        </p:nvSpPr>
        <p:spPr>
          <a:xfrm>
            <a:off x="4709161" y="1188720"/>
            <a:ext cx="3749039" cy="20574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4" name="Text Placeholder 19">
            <a:extLst>
              <a:ext uri="{FF2B5EF4-FFF2-40B4-BE49-F238E27FC236}">
                <a16:creationId xmlns="" xmlns:a16="http://schemas.microsoft.com/office/drawing/2014/main" id="{3075D6A2-6D65-FC47-AC64-35561CC02CFD}"/>
              </a:ext>
            </a:extLst>
          </p:cNvPr>
          <p:cNvSpPr>
            <a:spLocks noGrp="1"/>
          </p:cNvSpPr>
          <p:nvPr>
            <p:ph type="body" sz="quarter" idx="30" hasCustomPrompt="1"/>
          </p:nvPr>
        </p:nvSpPr>
        <p:spPr>
          <a:xfrm>
            <a:off x="4709161" y="3291840"/>
            <a:ext cx="3749039" cy="82296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188372541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er w/two captioned images captions">
    <p:spTree>
      <p:nvGrpSpPr>
        <p:cNvPr id="1" name=""/>
        <p:cNvGrpSpPr/>
        <p:nvPr/>
      </p:nvGrpSpPr>
      <p:grpSpPr>
        <a:xfrm>
          <a:off x="0" y="0"/>
          <a:ext cx="0" cy="0"/>
          <a:chOff x="0" y="0"/>
          <a:chExt cx="0" cy="0"/>
        </a:xfrm>
      </p:grpSpPr>
      <p:sp>
        <p:nvSpPr>
          <p:cNvPr id="31" name="Slide Number Placeholder 30">
            <a:extLst>
              <a:ext uri="{FF2B5EF4-FFF2-40B4-BE49-F238E27FC236}">
                <a16:creationId xmlns="" xmlns:a16="http://schemas.microsoft.com/office/drawing/2014/main" id="{761AA930-3E3D-D743-BA3C-3CC35B2CB369}"/>
              </a:ext>
            </a:extLst>
          </p:cNvPr>
          <p:cNvSpPr>
            <a:spLocks noGrp="1"/>
          </p:cNvSpPr>
          <p:nvPr>
            <p:ph type="sldNum" sz="quarter" idx="19"/>
          </p:nvPr>
        </p:nvSpPr>
        <p:spPr>
          <a:xfrm>
            <a:off x="8686800" y="4754880"/>
            <a:ext cx="457200" cy="365760"/>
          </a:xfrm>
        </p:spPr>
        <p:txBody>
          <a:bodyPr/>
          <a:lstStyle/>
          <a:p>
            <a:fld id="{B6238B5B-F19C-E947-A0BC-87BD7983F871}" type="slidenum">
              <a:rPr lang="en-US" smtClean="0"/>
              <a:pPr/>
              <a:t>‹#›</a:t>
            </a:fld>
            <a:endParaRPr lang="en-US" dirty="0"/>
          </a:p>
        </p:txBody>
      </p:sp>
      <p:sp>
        <p:nvSpPr>
          <p:cNvPr id="9" name="Text Placeholder 8">
            <a:extLst>
              <a:ext uri="{FF2B5EF4-FFF2-40B4-BE49-F238E27FC236}">
                <a16:creationId xmlns="" xmlns:a16="http://schemas.microsoft.com/office/drawing/2014/main" id="{8D21123F-3052-7448-8323-EBC781A2C598}"/>
              </a:ext>
            </a:extLst>
          </p:cNvPr>
          <p:cNvSpPr>
            <a:spLocks noGrp="1"/>
          </p:cNvSpPr>
          <p:nvPr>
            <p:ph type="body" sz="quarter" idx="24" hasCustomPrompt="1"/>
          </p:nvPr>
        </p:nvSpPr>
        <p:spPr>
          <a:xfrm>
            <a:off x="685800" y="4204955"/>
            <a:ext cx="3749039" cy="134139"/>
          </a:xfrm>
          <a:prstGeom prst="rect">
            <a:avLst/>
          </a:prstGeom>
        </p:spPr>
        <p:txBody>
          <a:bodyPr wrap="square" anchor="t" anchorCtr="0">
            <a:spAutoFit/>
          </a:bodyPr>
          <a:lstStyle>
            <a:lvl1pPr marL="0" indent="0">
              <a:lnSpc>
                <a:spcPts val="1100"/>
              </a:lnSpc>
              <a:buNone/>
              <a:defRPr sz="800">
                <a:latin typeface="+mn-lt"/>
              </a:defRPr>
            </a:lvl1pPr>
            <a:lvl2pPr>
              <a:defRPr sz="800">
                <a:latin typeface="+mn-lt"/>
              </a:defRPr>
            </a:lvl2pPr>
            <a:lvl3pPr>
              <a:defRPr sz="800">
                <a:latin typeface="+mn-lt"/>
              </a:defRPr>
            </a:lvl3pPr>
            <a:lvl4pPr>
              <a:defRPr sz="800">
                <a:latin typeface="+mn-lt"/>
              </a:defRPr>
            </a:lvl4pPr>
            <a:lvl5pPr>
              <a:defRPr sz="800">
                <a:latin typeface="+mn-lt"/>
              </a:defRPr>
            </a:lvl5pPr>
          </a:lstStyle>
          <a:p>
            <a:pPr lvl="0"/>
            <a:r>
              <a:rPr lang="en-US" dirty="0"/>
              <a:t>Caption goes here, one line recommended, two lines max. lorem ipsum</a:t>
            </a:r>
          </a:p>
        </p:txBody>
      </p:sp>
      <p:sp>
        <p:nvSpPr>
          <p:cNvPr id="10" name="Picture Placeholder 2">
            <a:extLst>
              <a:ext uri="{FF2B5EF4-FFF2-40B4-BE49-F238E27FC236}">
                <a16:creationId xmlns="" xmlns:a16="http://schemas.microsoft.com/office/drawing/2014/main" id="{3B0E2BCC-7E9A-8848-B8C5-2789C328FDF4}"/>
              </a:ext>
            </a:extLst>
          </p:cNvPr>
          <p:cNvSpPr>
            <a:spLocks noGrp="1"/>
          </p:cNvSpPr>
          <p:nvPr>
            <p:ph type="pic" sz="quarter" idx="23"/>
          </p:nvPr>
        </p:nvSpPr>
        <p:spPr>
          <a:xfrm>
            <a:off x="685800" y="1129132"/>
            <a:ext cx="3749039" cy="301752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dirty="0" smtClean="0"/>
              <a:t>Click icon to add picture</a:t>
            </a:r>
            <a:endParaRPr lang="en-US" dirty="0"/>
          </a:p>
        </p:txBody>
      </p:sp>
      <p:sp>
        <p:nvSpPr>
          <p:cNvPr id="16" name="Text Placeholder 8">
            <a:extLst>
              <a:ext uri="{FF2B5EF4-FFF2-40B4-BE49-F238E27FC236}">
                <a16:creationId xmlns="" xmlns:a16="http://schemas.microsoft.com/office/drawing/2014/main" id="{B9DA235E-5166-4A4E-85BC-FDE49E99E6E3}"/>
              </a:ext>
            </a:extLst>
          </p:cNvPr>
          <p:cNvSpPr>
            <a:spLocks noGrp="1"/>
          </p:cNvSpPr>
          <p:nvPr>
            <p:ph type="body" sz="quarter" idx="25" hasCustomPrompt="1"/>
          </p:nvPr>
        </p:nvSpPr>
        <p:spPr>
          <a:xfrm>
            <a:off x="4709161" y="4204955"/>
            <a:ext cx="3749039" cy="134139"/>
          </a:xfrm>
          <a:prstGeom prst="rect">
            <a:avLst/>
          </a:prstGeom>
        </p:spPr>
        <p:txBody>
          <a:bodyPr wrap="square" anchor="t" anchorCtr="0">
            <a:spAutoFit/>
          </a:bodyPr>
          <a:lstStyle>
            <a:lvl1pPr marL="0" indent="0">
              <a:lnSpc>
                <a:spcPts val="1100"/>
              </a:lnSpc>
              <a:buNone/>
              <a:defRPr sz="800">
                <a:latin typeface="+mn-lt"/>
              </a:defRPr>
            </a:lvl1pPr>
            <a:lvl2pPr>
              <a:defRPr sz="800">
                <a:latin typeface="+mn-lt"/>
              </a:defRPr>
            </a:lvl2pPr>
            <a:lvl3pPr>
              <a:defRPr sz="800">
                <a:latin typeface="+mn-lt"/>
              </a:defRPr>
            </a:lvl3pPr>
            <a:lvl4pPr>
              <a:defRPr sz="800">
                <a:latin typeface="+mn-lt"/>
              </a:defRPr>
            </a:lvl4pPr>
            <a:lvl5pPr>
              <a:defRPr sz="800">
                <a:latin typeface="+mn-lt"/>
              </a:defRPr>
            </a:lvl5pPr>
          </a:lstStyle>
          <a:p>
            <a:pPr lvl="0"/>
            <a:r>
              <a:rPr lang="en-US" dirty="0"/>
              <a:t>Caption goes here, one line recommended, two lines max. lorem ipsum</a:t>
            </a:r>
          </a:p>
        </p:txBody>
      </p:sp>
      <p:sp>
        <p:nvSpPr>
          <p:cNvPr id="17" name="Picture Placeholder 2">
            <a:extLst>
              <a:ext uri="{FF2B5EF4-FFF2-40B4-BE49-F238E27FC236}">
                <a16:creationId xmlns="" xmlns:a16="http://schemas.microsoft.com/office/drawing/2014/main" id="{2298A9C0-48AD-FD43-A59A-12E1524D052B}"/>
              </a:ext>
            </a:extLst>
          </p:cNvPr>
          <p:cNvSpPr>
            <a:spLocks noGrp="1"/>
          </p:cNvSpPr>
          <p:nvPr>
            <p:ph type="pic" sz="quarter" idx="26"/>
          </p:nvPr>
        </p:nvSpPr>
        <p:spPr>
          <a:xfrm>
            <a:off x="4709161" y="1129132"/>
            <a:ext cx="3749039" cy="301752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smtClean="0"/>
              <a:t>Click icon to add picture</a:t>
            </a:r>
            <a:endParaRPr lang="en-US" dirty="0"/>
          </a:p>
        </p:txBody>
      </p:sp>
      <p:sp>
        <p:nvSpPr>
          <p:cNvPr id="15" name="Title 1">
            <a:extLst>
              <a:ext uri="{FF2B5EF4-FFF2-40B4-BE49-F238E27FC236}">
                <a16:creationId xmlns="" xmlns:a16="http://schemas.microsoft.com/office/drawing/2014/main" id="{83A7ADB9-B0E1-624C-B3FB-2E094D93977F}"/>
              </a:ext>
            </a:extLst>
          </p:cNvPr>
          <p:cNvSpPr>
            <a:spLocks noGrp="1"/>
          </p:cNvSpPr>
          <p:nvPr>
            <p:ph type="title" hasCustomPrompt="1"/>
          </p:nvPr>
        </p:nvSpPr>
        <p:spPr>
          <a:xfrm>
            <a:off x="685800" y="367401"/>
            <a:ext cx="7772400" cy="389979"/>
          </a:xfrm>
        </p:spPr>
        <p:txBody>
          <a:bodyPr/>
          <a:lstStyle>
            <a:lvl1pPr>
              <a:defRPr/>
            </a:lvl1pPr>
          </a:lstStyle>
          <a:p>
            <a:r>
              <a:rPr lang="en-US" dirty="0"/>
              <a:t>Header </a:t>
            </a:r>
            <a:r>
              <a:rPr lang="en-US" dirty="0" smtClean="0"/>
              <a:t>w/two </a:t>
            </a:r>
            <a:r>
              <a:rPr lang="en-US" dirty="0"/>
              <a:t>images</a:t>
            </a:r>
          </a:p>
        </p:txBody>
      </p:sp>
    </p:spTree>
    <p:extLst>
      <p:ext uri="{BB962C8B-B14F-4D97-AF65-F5344CB8AC3E}">
        <p14:creationId xmlns:p14="http://schemas.microsoft.com/office/powerpoint/2010/main" val="2335768712"/>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 xmlns:a16="http://schemas.microsoft.com/office/drawing/2014/main" id="{98E6E0B5-9270-574F-A10E-09DA8982DB02}"/>
              </a:ext>
            </a:extLst>
          </p:cNvPr>
          <p:cNvSpPr/>
          <p:nvPr userDrawn="1"/>
        </p:nvSpPr>
        <p:spPr>
          <a:xfrm>
            <a:off x="685800" y="821642"/>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22" name="Title Placeholder">
            <a:extLst>
              <a:ext uri="{FF2B5EF4-FFF2-40B4-BE49-F238E27FC236}">
                <a16:creationId xmlns="" xmlns:a16="http://schemas.microsoft.com/office/drawing/2014/main" id="{7143B24C-1C3A-8E4C-BD32-A8A3EF401E90}"/>
              </a:ext>
            </a:extLst>
          </p:cNvPr>
          <p:cNvSpPr>
            <a:spLocks noGrp="1"/>
          </p:cNvSpPr>
          <p:nvPr>
            <p:ph type="title"/>
          </p:nvPr>
        </p:nvSpPr>
        <p:spPr>
          <a:xfrm>
            <a:off x="685800" y="367401"/>
            <a:ext cx="7772400" cy="389979"/>
          </a:xfrm>
          <a:prstGeom prst="rect">
            <a:avLst/>
          </a:prstGeom>
        </p:spPr>
        <p:txBody>
          <a:bodyPr vert="horz" wrap="square" lIns="0" tIns="0" rIns="0" bIns="0" rtlCol="0" anchor="b" anchorCtr="0">
            <a:spAutoFit/>
          </a:bodyPr>
          <a:lstStyle/>
          <a:p>
            <a:r>
              <a:rPr lang="en-US" dirty="0"/>
              <a:t>Click to edit Master title</a:t>
            </a:r>
          </a:p>
        </p:txBody>
      </p:sp>
      <p:sp>
        <p:nvSpPr>
          <p:cNvPr id="27" name="Slide Number Placeholder">
            <a:extLst>
              <a:ext uri="{FF2B5EF4-FFF2-40B4-BE49-F238E27FC236}">
                <a16:creationId xmlns="" xmlns:a16="http://schemas.microsoft.com/office/drawing/2014/main" id="{BB99265C-2058-D148-A5A5-70540F68B968}"/>
              </a:ext>
            </a:extLst>
          </p:cNvPr>
          <p:cNvSpPr>
            <a:spLocks noGrp="1"/>
          </p:cNvSpPr>
          <p:nvPr>
            <p:ph type="sldNum" sz="quarter" idx="4"/>
          </p:nvPr>
        </p:nvSpPr>
        <p:spPr>
          <a:xfrm>
            <a:off x="8686800" y="4754880"/>
            <a:ext cx="457200" cy="365760"/>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4" name="Text Placeholder 3">
            <a:extLst>
              <a:ext uri="{FF2B5EF4-FFF2-40B4-BE49-F238E27FC236}">
                <a16:creationId xmlns="" xmlns:a16="http://schemas.microsoft.com/office/drawing/2014/main" id="{883B9C53-1485-764E-86F1-EF642FC86547}"/>
              </a:ext>
            </a:extLst>
          </p:cNvPr>
          <p:cNvSpPr>
            <a:spLocks noGrp="1"/>
          </p:cNvSpPr>
          <p:nvPr>
            <p:ph type="body" idx="1"/>
          </p:nvPr>
        </p:nvSpPr>
        <p:spPr>
          <a:xfrm>
            <a:off x="1143001" y="1188720"/>
            <a:ext cx="7315199" cy="117577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387" y="4644806"/>
            <a:ext cx="1810719" cy="507529"/>
          </a:xfrm>
          <a:prstGeom prst="rect">
            <a:avLst/>
          </a:prstGeom>
        </p:spPr>
      </p:pic>
    </p:spTree>
    <p:extLst>
      <p:ext uri="{BB962C8B-B14F-4D97-AF65-F5344CB8AC3E}">
        <p14:creationId xmlns:p14="http://schemas.microsoft.com/office/powerpoint/2010/main" val="397718646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8" r:id="rId12"/>
    <p:sldLayoutId id="2147483825" r:id="rId13"/>
    <p:sldLayoutId id="2147483826" r:id="rId14"/>
  </p:sldLayoutIdLst>
  <p:hf hdr="0" ftr="0"/>
  <p:txStyles>
    <p:title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mn-lt"/>
          <a:ea typeface="+mn-ea"/>
          <a:cs typeface="+mn-cs"/>
        </a:defRPr>
      </a:lvl1pPr>
      <a:lvl2pPr marL="44805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baseline="0">
          <a:solidFill>
            <a:srgbClr val="58595B"/>
          </a:solidFill>
          <a:latin typeface="+mn-lt"/>
          <a:ea typeface="+mn-ea"/>
          <a:cs typeface="+mn-cs"/>
        </a:defRPr>
      </a:lvl2pPr>
      <a:lvl3pPr marL="72237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3pPr>
      <a:lvl4pPr marL="99669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a:solidFill>
            <a:srgbClr val="58595B"/>
          </a:solidFill>
          <a:latin typeface="+mn-lt"/>
          <a:ea typeface="+mn-ea"/>
          <a:cs typeface="+mn-cs"/>
        </a:defRPr>
      </a:lvl4pPr>
      <a:lvl5pPr marL="127101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5pPr>
      <a:lvl6pPr marL="628650" indent="-651510" algn="l" defTabSz="685800" rtl="0" eaLnBrk="1" latinLnBrk="0" hangingPunct="1">
        <a:lnSpc>
          <a:spcPct val="90000"/>
        </a:lnSpc>
        <a:spcBef>
          <a:spcPts val="0"/>
        </a:spcBef>
        <a:spcAft>
          <a:spcPts val="600"/>
        </a:spcAft>
        <a:buFont typeface="Arial" panose="020B0604020202020204" pitchFamily="34" charset="0"/>
        <a:buNone/>
        <a:defRPr sz="100" kern="1200">
          <a:solidFill>
            <a:schemeClr val="tx1"/>
          </a:solidFill>
          <a:latin typeface="+mn-lt"/>
          <a:ea typeface="+mn-ea"/>
          <a:cs typeface="+mn-cs"/>
        </a:defRPr>
      </a:lvl6pPr>
      <a:lvl7pPr marL="557784" indent="-194310" algn="l" defTabSz="685800" rtl="0" eaLnBrk="1" latinLnBrk="0" hangingPunct="1">
        <a:lnSpc>
          <a:spcPct val="90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274320" indent="-171450" algn="l" defTabSz="685800" rtl="0" eaLnBrk="1" latinLnBrk="0" hangingPunct="1">
        <a:lnSpc>
          <a:spcPct val="90000"/>
        </a:lnSpc>
        <a:spcBef>
          <a:spcPts val="0"/>
        </a:spcBef>
        <a:spcAft>
          <a:spcPts val="600"/>
        </a:spcAft>
        <a:buFont typeface="Arial" panose="020B0604020202020204" pitchFamily="34" charset="0"/>
        <a:buChar char="•"/>
        <a:defRPr sz="1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41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578B"/>
            </a:gs>
            <a:gs pos="100000">
              <a:srgbClr val="2774AE"/>
            </a:gs>
          </a:gsLst>
          <a:lin ang="0" scaled="0"/>
        </a:gra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 xmlns:a16="http://schemas.microsoft.com/office/drawing/2014/main" id="{B2B7E107-1541-7E40-A6FC-46A0AEFD495E}"/>
              </a:ext>
            </a:extLst>
          </p:cNvPr>
          <p:cNvSpPr>
            <a:spLocks noGrp="1"/>
          </p:cNvSpPr>
          <p:nvPr>
            <p:ph type="title"/>
          </p:nvPr>
        </p:nvSpPr>
        <p:spPr>
          <a:xfrm>
            <a:off x="640080" y="1874520"/>
            <a:ext cx="7780020" cy="557784"/>
          </a:xfrm>
          <a:prstGeom prst="rect">
            <a:avLst/>
          </a:prstGeom>
        </p:spPr>
        <p:txBody>
          <a:bodyPr vert="horz" wrap="square" lIns="0" tIns="0" rIns="0" bIns="0" rtlCol="0" anchor="b" anchorCtr="0">
            <a:spAutoFit/>
          </a:bodyPr>
          <a:lstStyle/>
          <a:p>
            <a:r>
              <a:rPr lang="en-US" smtClean="0"/>
              <a:t>Click to edit Master title style</a:t>
            </a:r>
            <a:endParaRPr lang="en-US" dirty="0"/>
          </a:p>
        </p:txBody>
      </p:sp>
      <p:sp>
        <p:nvSpPr>
          <p:cNvPr id="5" name="Text Placeholder 4">
            <a:extLst>
              <a:ext uri="{FF2B5EF4-FFF2-40B4-BE49-F238E27FC236}">
                <a16:creationId xmlns="" xmlns:a16="http://schemas.microsoft.com/office/drawing/2014/main" id="{BCA93CE4-2BD0-C849-B5FE-F6137696E780}"/>
              </a:ext>
            </a:extLst>
          </p:cNvPr>
          <p:cNvSpPr>
            <a:spLocks noGrp="1"/>
          </p:cNvSpPr>
          <p:nvPr>
            <p:ph type="body" idx="1"/>
          </p:nvPr>
        </p:nvSpPr>
        <p:spPr>
          <a:xfrm>
            <a:off x="643890" y="2651760"/>
            <a:ext cx="7772400" cy="1268104"/>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a:extLst>
              <a:ext uri="{FF2B5EF4-FFF2-40B4-BE49-F238E27FC236}">
                <a16:creationId xmlns="" xmlns:a16="http://schemas.microsoft.com/office/drawing/2014/main" id="{BB99265C-2058-D148-A5A5-70540F68B968}"/>
              </a:ext>
            </a:extLst>
          </p:cNvPr>
          <p:cNvSpPr>
            <a:spLocks noGrp="1"/>
          </p:cNvSpPr>
          <p:nvPr>
            <p:ph type="sldNum" sz="quarter" idx="4"/>
          </p:nvPr>
        </p:nvSpPr>
        <p:spPr>
          <a:xfrm>
            <a:off x="8686800" y="4754880"/>
            <a:ext cx="457200" cy="381643"/>
          </a:xfrm>
          <a:prstGeom prst="rect">
            <a:avLst/>
          </a:prstGeom>
        </p:spPr>
        <p:txBody>
          <a:bodyPr vert="horz" wrap="square" lIns="0" tIns="0" rIns="0" bIns="256032" rtlCol="0" anchor="t" anchorCtr="0">
            <a:spAutoFit/>
          </a:bodyPr>
          <a:lstStyle>
            <a:lvl1pPr algn="l">
              <a:lnSpc>
                <a:spcPct val="100000"/>
              </a:lnSpc>
              <a:defRPr sz="800" b="0" i="0">
                <a:solidFill>
                  <a:schemeClr val="bg1"/>
                </a:solidFill>
                <a:latin typeface="Helvetica Regular" pitchFamily="2" charset="0"/>
              </a:defRPr>
            </a:lvl1pPr>
          </a:lstStyle>
          <a:p>
            <a:fld id="{B6238B5B-F19C-E947-A0BC-87BD7983F871}" type="slidenum">
              <a:rPr lang="en-US" smtClean="0"/>
              <a:pPr/>
              <a:t>‹#›</a:t>
            </a:fld>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1885" y="226761"/>
            <a:ext cx="5014805" cy="760284"/>
          </a:xfrm>
          <a:prstGeom prst="rect">
            <a:avLst/>
          </a:prstGeom>
        </p:spPr>
      </p:pic>
    </p:spTree>
    <p:extLst>
      <p:ext uri="{BB962C8B-B14F-4D97-AF65-F5344CB8AC3E}">
        <p14:creationId xmlns:p14="http://schemas.microsoft.com/office/powerpoint/2010/main" val="2713141679"/>
      </p:ext>
    </p:extLst>
  </p:cSld>
  <p:clrMap bg1="lt1" tx1="dk1" bg2="lt2" tx2="dk2" accent1="accent1" accent2="accent2" accent3="accent3" accent4="accent4" accent5="accent5" accent6="accent6" hlink="hlink" folHlink="folHlink"/>
  <p:sldLayoutIdLst>
    <p:sldLayoutId id="2147483830" r:id="rId1"/>
    <p:sldLayoutId id="2147483833" r:id="rId2"/>
  </p:sldLayoutIdLst>
  <p:hf hdr="0" ftr="0"/>
  <p:txStyles>
    <p:titleStyle>
      <a:lvl1pPr algn="l" defTabSz="685800" rtl="0" eaLnBrk="1" latinLnBrk="0" hangingPunct="1">
        <a:lnSpc>
          <a:spcPct val="90000"/>
        </a:lnSpc>
        <a:spcBef>
          <a:spcPct val="0"/>
        </a:spcBef>
        <a:buNone/>
        <a:defRPr sz="3600" b="1" i="0" kern="120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32"/>
          </p:nvPr>
        </p:nvSpPr>
        <p:spPr>
          <a:xfrm>
            <a:off x="0" y="2006256"/>
            <a:ext cx="8904178" cy="886397"/>
          </a:xfrm>
        </p:spPr>
        <p:txBody>
          <a:bodyPr/>
          <a:lstStyle/>
          <a:p>
            <a:r>
              <a:rPr lang="en-US" sz="3200" dirty="0"/>
              <a:t>Small molecule modulators that mediate </a:t>
            </a:r>
            <a:r>
              <a:rPr lang="en-US" sz="3200" dirty="0" smtClean="0"/>
              <a:t>PINK1 </a:t>
            </a:r>
            <a:r>
              <a:rPr lang="en-US" sz="3200" dirty="0"/>
              <a:t>and </a:t>
            </a:r>
            <a:r>
              <a:rPr lang="en-US" sz="3200" dirty="0" err="1"/>
              <a:t>Parkin</a:t>
            </a:r>
            <a:r>
              <a:rPr lang="en-US" sz="3200" dirty="0"/>
              <a:t> trafficking in mitochondria </a:t>
            </a:r>
          </a:p>
        </p:txBody>
      </p:sp>
      <p:sp>
        <p:nvSpPr>
          <p:cNvPr id="22" name="Shape 54"/>
          <p:cNvSpPr txBox="1">
            <a:spLocks noGrp="1"/>
          </p:cNvSpPr>
          <p:nvPr>
            <p:ph type="body" idx="4294967295"/>
          </p:nvPr>
        </p:nvSpPr>
        <p:spPr>
          <a:xfrm>
            <a:off x="1496478" y="3141477"/>
            <a:ext cx="5911222" cy="765505"/>
          </a:xfrm>
          <a:prstGeom prst="rect">
            <a:avLst/>
          </a:prstGeom>
        </p:spPr>
        <p:txBody>
          <a:bodyPr>
            <a:normAutofit lnSpcReduction="10000"/>
          </a:bodyPr>
          <a:lstStyle/>
          <a:p>
            <a:pPr marL="0" indent="0" algn="ctr">
              <a:buNone/>
            </a:pPr>
            <a:r>
              <a:rPr lang="en-US" sz="1800" dirty="0" smtClean="0"/>
              <a:t>Two small molecule probes that attenuate the PINK1/</a:t>
            </a:r>
            <a:r>
              <a:rPr lang="en-US" sz="1800" dirty="0" err="1" smtClean="0"/>
              <a:t>Parkin</a:t>
            </a:r>
            <a:r>
              <a:rPr lang="en-US" sz="1800" dirty="0" smtClean="0"/>
              <a:t> pathway to elucidate the mechanism of mitophagy</a:t>
            </a:r>
            <a:endParaRPr lang="en-US" sz="1800" b="1" dirty="0"/>
          </a:p>
        </p:txBody>
      </p:sp>
      <p:sp>
        <p:nvSpPr>
          <p:cNvPr id="6" name="Content Placeholder 1"/>
          <p:cNvSpPr>
            <a:spLocks noGrp="1"/>
          </p:cNvSpPr>
          <p:nvPr>
            <p:ph sz="quarter" idx="23"/>
          </p:nvPr>
        </p:nvSpPr>
        <p:spPr>
          <a:xfrm>
            <a:off x="623630" y="4020494"/>
            <a:ext cx="5918199" cy="784558"/>
          </a:xfrm>
        </p:spPr>
        <p:txBody>
          <a:bodyPr wrap="square">
            <a:noAutofit/>
          </a:bodyPr>
          <a:lstStyle/>
          <a:p>
            <a:r>
              <a:rPr lang="en-US" dirty="0" smtClean="0"/>
              <a:t>Dr. Carla Koehler, Ph.D.</a:t>
            </a:r>
            <a:endParaRPr lang="en-US" dirty="0"/>
          </a:p>
          <a:p>
            <a:r>
              <a:rPr lang="en-US" i="1" dirty="0" smtClean="0">
                <a:latin typeface="Helvetica Regular"/>
              </a:rPr>
              <a:t>	</a:t>
            </a:r>
            <a:r>
              <a:rPr lang="en-US" i="1" dirty="0" smtClean="0"/>
              <a:t>UCLA </a:t>
            </a:r>
            <a:r>
              <a:rPr lang="en-US" i="1" dirty="0"/>
              <a:t>Department of </a:t>
            </a:r>
            <a:r>
              <a:rPr lang="en-US" i="1" dirty="0" smtClean="0"/>
              <a:t>Chemistry &amp; Biochemistry</a:t>
            </a:r>
            <a:r>
              <a:rPr lang="en-US" i="1" dirty="0">
                <a:latin typeface="Helvetica Regular"/>
              </a:rPr>
              <a:t/>
            </a:r>
            <a:br>
              <a:rPr lang="en-US" i="1" dirty="0">
                <a:latin typeface="Helvetica Regular"/>
              </a:rPr>
            </a:br>
            <a:r>
              <a:rPr lang="en-US" i="1" dirty="0" smtClean="0">
                <a:latin typeface="Helvetica Regular"/>
              </a:rPr>
              <a:t>	Los Angeles, California</a:t>
            </a:r>
            <a:endParaRPr lang="en-US" i="1" dirty="0">
              <a:latin typeface="Helvetica Regular"/>
            </a:endParaRPr>
          </a:p>
        </p:txBody>
      </p:sp>
    </p:spTree>
    <p:extLst>
      <p:ext uri="{BB962C8B-B14F-4D97-AF65-F5344CB8AC3E}">
        <p14:creationId xmlns:p14="http://schemas.microsoft.com/office/powerpoint/2010/main" val="922789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709863" y="1912492"/>
            <a:ext cx="7772400" cy="498598"/>
          </a:xfrm>
        </p:spPr>
        <p:txBody>
          <a:bodyPr/>
          <a:lstStyle/>
          <a:p>
            <a:r>
              <a:rPr lang="en-US" dirty="0" smtClean="0"/>
              <a:t>Market Opportunity</a:t>
            </a:r>
            <a:endParaRPr lang="en-US" dirty="0"/>
          </a:p>
        </p:txBody>
      </p:sp>
    </p:spTree>
    <p:extLst>
      <p:ext uri="{BB962C8B-B14F-4D97-AF65-F5344CB8AC3E}">
        <p14:creationId xmlns:p14="http://schemas.microsoft.com/office/powerpoint/2010/main" val="845445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11</a:t>
            </a:fld>
            <a:endParaRPr lang="en-US" dirty="0"/>
          </a:p>
        </p:txBody>
      </p:sp>
      <p:sp>
        <p:nvSpPr>
          <p:cNvPr id="6" name="Title 5"/>
          <p:cNvSpPr>
            <a:spLocks noGrp="1"/>
          </p:cNvSpPr>
          <p:nvPr>
            <p:ph type="title"/>
          </p:nvPr>
        </p:nvSpPr>
        <p:spPr>
          <a:xfrm>
            <a:off x="718457" y="193512"/>
            <a:ext cx="7273637" cy="540148"/>
          </a:xfrm>
        </p:spPr>
        <p:txBody>
          <a:bodyPr/>
          <a:lstStyle/>
          <a:p>
            <a:r>
              <a:rPr lang="en-US" sz="1900" dirty="0" smtClean="0"/>
              <a:t>The generalized global market for neurology is predicted to be valued at $39.4 </a:t>
            </a:r>
            <a:r>
              <a:rPr lang="en-US" sz="1900" dirty="0"/>
              <a:t>billion by 2024. </a:t>
            </a:r>
          </a:p>
        </p:txBody>
      </p:sp>
      <p:sp>
        <p:nvSpPr>
          <p:cNvPr id="12" name="Text Placeholder 2"/>
          <p:cNvSpPr>
            <a:spLocks noGrp="1"/>
          </p:cNvSpPr>
          <p:nvPr>
            <p:ph type="body" sz="quarter" idx="20"/>
          </p:nvPr>
        </p:nvSpPr>
        <p:spPr>
          <a:xfrm>
            <a:off x="938152" y="4558964"/>
            <a:ext cx="8927081" cy="369332"/>
          </a:xfrm>
        </p:spPr>
        <p:txBody>
          <a:bodyPr/>
          <a:lstStyle/>
          <a:p>
            <a:pPr marL="342900" indent="-342900" defTabSz="914400">
              <a:spcBef>
                <a:spcPts val="0"/>
              </a:spcBef>
            </a:pPr>
            <a:r>
              <a:rPr lang="en-US" sz="1200" dirty="0" smtClean="0"/>
              <a:t>Analysis of the neurology global market was performed with information from BCC </a:t>
            </a:r>
            <a:r>
              <a:rPr lang="en-US" sz="1200" dirty="0"/>
              <a:t>Report </a:t>
            </a:r>
            <a:r>
              <a:rPr lang="hr-HR" sz="1200" dirty="0" smtClean="0"/>
              <a:t>PHM215A</a:t>
            </a:r>
            <a:r>
              <a:rPr lang="is-IS" sz="1200" dirty="0" smtClean="0"/>
              <a:t>.</a:t>
            </a:r>
            <a:endParaRPr lang="is-IS" sz="1200" dirty="0"/>
          </a:p>
          <a:p>
            <a:pPr marL="342900" lvl="0" indent="-342900" defTabSz="914400">
              <a:spcBef>
                <a:spcPts val="0"/>
              </a:spcBef>
            </a:pPr>
            <a:r>
              <a:rPr lang="en-US" sz="1200"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510" y="915398"/>
            <a:ext cx="5806044" cy="3470150"/>
          </a:xfrm>
          <a:prstGeom prst="rect">
            <a:avLst/>
          </a:prstGeom>
        </p:spPr>
      </p:pic>
      <p:sp>
        <p:nvSpPr>
          <p:cNvPr id="3" name="Rectangle 2"/>
          <p:cNvSpPr/>
          <p:nvPr/>
        </p:nvSpPr>
        <p:spPr>
          <a:xfrm>
            <a:off x="6097980" y="1615044"/>
            <a:ext cx="825333" cy="26956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793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Point Star 50"/>
          <p:cNvSpPr>
            <a:spLocks noChangeAspect="1"/>
          </p:cNvSpPr>
          <p:nvPr/>
        </p:nvSpPr>
        <p:spPr>
          <a:xfrm>
            <a:off x="6576436" y="1288015"/>
            <a:ext cx="489980" cy="479640"/>
          </a:xfrm>
          <a:prstGeom prst="star5">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 name="Slide Number Placeholder 1"/>
          <p:cNvSpPr>
            <a:spLocks noGrp="1"/>
          </p:cNvSpPr>
          <p:nvPr>
            <p:ph type="sldNum" sz="quarter" idx="19"/>
          </p:nvPr>
        </p:nvSpPr>
        <p:spPr/>
        <p:txBody>
          <a:bodyPr/>
          <a:lstStyle/>
          <a:p>
            <a:fld id="{B6238B5B-F19C-E947-A0BC-87BD7983F871}" type="slidenum">
              <a:rPr lang="en-US" smtClean="0"/>
              <a:pPr/>
              <a:t>12</a:t>
            </a:fld>
            <a:endParaRPr lang="en-US" dirty="0"/>
          </a:p>
        </p:txBody>
      </p:sp>
      <p:sp>
        <p:nvSpPr>
          <p:cNvPr id="6" name="Title 5"/>
          <p:cNvSpPr>
            <a:spLocks noGrp="1"/>
          </p:cNvSpPr>
          <p:nvPr>
            <p:ph type="title"/>
          </p:nvPr>
        </p:nvSpPr>
        <p:spPr>
          <a:xfrm>
            <a:off x="685800" y="120283"/>
            <a:ext cx="7772400" cy="637097"/>
          </a:xfrm>
        </p:spPr>
        <p:txBody>
          <a:bodyPr/>
          <a:lstStyle/>
          <a:p>
            <a:r>
              <a:rPr lang="en-US" sz="2400" dirty="0" smtClean="0"/>
              <a:t>Invention competition: </a:t>
            </a:r>
            <a:r>
              <a:rPr lang="en-US" sz="2200" dirty="0" smtClean="0"/>
              <a:t>Strategies for the study of mitophagy</a:t>
            </a:r>
            <a:endParaRPr lang="en-US" sz="2200" dirty="0"/>
          </a:p>
        </p:txBody>
      </p:sp>
      <p:grpSp>
        <p:nvGrpSpPr>
          <p:cNvPr id="42" name="Group 41"/>
          <p:cNvGrpSpPr/>
          <p:nvPr/>
        </p:nvGrpSpPr>
        <p:grpSpPr>
          <a:xfrm>
            <a:off x="2321578" y="2331930"/>
            <a:ext cx="905838" cy="571462"/>
            <a:chOff x="3543248" y="1884477"/>
            <a:chExt cx="742635" cy="497380"/>
          </a:xfrm>
        </p:grpSpPr>
        <p:sp>
          <p:nvSpPr>
            <p:cNvPr id="15" name="Oval 14"/>
            <p:cNvSpPr/>
            <p:nvPr/>
          </p:nvSpPr>
          <p:spPr>
            <a:xfrm>
              <a:off x="3854098" y="1884477"/>
              <a:ext cx="120936" cy="133777"/>
            </a:xfrm>
            <a:prstGeom prst="ellipse">
              <a:avLst/>
            </a:prstGeom>
            <a:solidFill>
              <a:srgbClr val="703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43248" y="2060405"/>
              <a:ext cx="742635" cy="321452"/>
            </a:xfrm>
            <a:prstGeom prst="rect">
              <a:avLst/>
            </a:prstGeom>
            <a:noFill/>
          </p:spPr>
          <p:txBody>
            <a:bodyPr wrap="square" lIns="0" tIns="0" rIns="0" bIns="0" rtlCol="0">
              <a:spAutoFit/>
            </a:bodyPr>
            <a:lstStyle/>
            <a:p>
              <a:pPr algn="ctr"/>
              <a:r>
                <a:rPr lang="en-US" sz="1200" dirty="0" smtClean="0"/>
                <a:t>Mitochondrial </a:t>
              </a:r>
              <a:r>
                <a:rPr lang="en-US" sz="1200" dirty="0" err="1" smtClean="0"/>
                <a:t>uncouplers</a:t>
              </a:r>
              <a:endParaRPr lang="en-US" sz="1200" dirty="0">
                <a:effectLst/>
              </a:endParaRPr>
            </a:p>
          </p:txBody>
        </p:sp>
      </p:grpSp>
      <p:grpSp>
        <p:nvGrpSpPr>
          <p:cNvPr id="22" name="Group 21"/>
          <p:cNvGrpSpPr/>
          <p:nvPr/>
        </p:nvGrpSpPr>
        <p:grpSpPr>
          <a:xfrm>
            <a:off x="2015484" y="950571"/>
            <a:ext cx="5005762" cy="3567532"/>
            <a:chOff x="782056" y="771443"/>
            <a:chExt cx="5203720" cy="3567532"/>
          </a:xfrm>
        </p:grpSpPr>
        <p:grpSp>
          <p:nvGrpSpPr>
            <p:cNvPr id="36" name="Group 35"/>
            <p:cNvGrpSpPr/>
            <p:nvPr/>
          </p:nvGrpSpPr>
          <p:grpSpPr>
            <a:xfrm>
              <a:off x="782056" y="1229032"/>
              <a:ext cx="5203720" cy="3109943"/>
              <a:chOff x="1696456" y="1347999"/>
              <a:chExt cx="5203720" cy="3109943"/>
            </a:xfrm>
          </p:grpSpPr>
          <p:cxnSp>
            <p:nvCxnSpPr>
              <p:cNvPr id="39" name="Straight Arrow Connector 38"/>
              <p:cNvCxnSpPr/>
              <p:nvPr/>
            </p:nvCxnSpPr>
            <p:spPr>
              <a:xfrm>
                <a:off x="4218038" y="1347999"/>
                <a:ext cx="0" cy="31099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696456" y="2902970"/>
                <a:ext cx="520372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912972" y="771443"/>
              <a:ext cx="2826774" cy="430887"/>
            </a:xfrm>
            <a:prstGeom prst="rect">
              <a:avLst/>
            </a:prstGeom>
            <a:noFill/>
          </p:spPr>
          <p:txBody>
            <a:bodyPr wrap="square" lIns="0" tIns="0" rIns="0" bIns="0" rtlCol="0">
              <a:spAutoFit/>
            </a:bodyPr>
            <a:lstStyle/>
            <a:p>
              <a:pPr algn="ctr"/>
              <a:r>
                <a:rPr lang="en-US" sz="1400" b="1" dirty="0" smtClean="0"/>
                <a:t>Directly probing PINK1/</a:t>
              </a:r>
              <a:r>
                <a:rPr lang="en-US" sz="1400" b="1" dirty="0" err="1" smtClean="0"/>
                <a:t>Parkin</a:t>
              </a:r>
              <a:r>
                <a:rPr lang="en-US" sz="1400" b="1" dirty="0" smtClean="0"/>
                <a:t> pathway</a:t>
              </a:r>
            </a:p>
          </p:txBody>
        </p:sp>
      </p:grpSp>
      <p:sp>
        <p:nvSpPr>
          <p:cNvPr id="24" name="TextBox 23"/>
          <p:cNvSpPr txBox="1"/>
          <p:nvPr/>
        </p:nvSpPr>
        <p:spPr>
          <a:xfrm>
            <a:off x="6889925" y="2823875"/>
            <a:ext cx="2203766" cy="430887"/>
          </a:xfrm>
          <a:prstGeom prst="rect">
            <a:avLst/>
          </a:prstGeom>
          <a:noFill/>
        </p:spPr>
        <p:txBody>
          <a:bodyPr wrap="square" lIns="0" tIns="0" rIns="0" bIns="0" rtlCol="0">
            <a:spAutoFit/>
          </a:bodyPr>
          <a:lstStyle/>
          <a:p>
            <a:pPr algn="ctr"/>
            <a:r>
              <a:rPr lang="en-US" sz="1400" b="1" dirty="0" smtClean="0"/>
              <a:t>Natural cellular conditions</a:t>
            </a:r>
          </a:p>
        </p:txBody>
      </p:sp>
      <p:sp>
        <p:nvSpPr>
          <p:cNvPr id="25" name="5-Point Star 24"/>
          <p:cNvSpPr/>
          <p:nvPr/>
        </p:nvSpPr>
        <p:spPr>
          <a:xfrm>
            <a:off x="6691428" y="1399671"/>
            <a:ext cx="283746" cy="277758"/>
          </a:xfrm>
          <a:prstGeom prst="star5">
            <a:avLst/>
          </a:prstGeom>
          <a:solidFill>
            <a:srgbClr val="703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6" name="TextBox 25"/>
          <p:cNvSpPr txBox="1"/>
          <p:nvPr/>
        </p:nvSpPr>
        <p:spPr>
          <a:xfrm>
            <a:off x="6034029" y="1767655"/>
            <a:ext cx="1574793" cy="215444"/>
          </a:xfrm>
          <a:prstGeom prst="rect">
            <a:avLst/>
          </a:prstGeom>
          <a:noFill/>
        </p:spPr>
        <p:txBody>
          <a:bodyPr wrap="square" lIns="0" tIns="0" rIns="0" bIns="0" rtlCol="0">
            <a:spAutoFit/>
          </a:bodyPr>
          <a:lstStyle/>
          <a:p>
            <a:pPr algn="ctr"/>
            <a:r>
              <a:rPr lang="en-US" sz="1400" b="1" dirty="0" smtClean="0"/>
              <a:t>This technology</a:t>
            </a:r>
          </a:p>
        </p:txBody>
      </p:sp>
      <p:grpSp>
        <p:nvGrpSpPr>
          <p:cNvPr id="71" name="Group 70"/>
          <p:cNvGrpSpPr/>
          <p:nvPr/>
        </p:nvGrpSpPr>
        <p:grpSpPr>
          <a:xfrm>
            <a:off x="1736248" y="1526029"/>
            <a:ext cx="1412882" cy="749862"/>
            <a:chOff x="1511900" y="4240600"/>
            <a:chExt cx="1412882" cy="749862"/>
          </a:xfrm>
        </p:grpSpPr>
        <p:sp>
          <p:nvSpPr>
            <p:cNvPr id="72" name="Oval 71"/>
            <p:cNvSpPr/>
            <p:nvPr/>
          </p:nvSpPr>
          <p:spPr>
            <a:xfrm>
              <a:off x="2147173" y="4240600"/>
              <a:ext cx="131636" cy="147432"/>
            </a:xfrm>
            <a:prstGeom prst="ellipse">
              <a:avLst/>
            </a:prstGeom>
            <a:solidFill>
              <a:srgbClr val="703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511900" y="4436464"/>
              <a:ext cx="1412882" cy="553998"/>
            </a:xfrm>
            <a:prstGeom prst="rect">
              <a:avLst/>
            </a:prstGeom>
            <a:noFill/>
          </p:spPr>
          <p:txBody>
            <a:bodyPr wrap="square" lIns="0" tIns="0" rIns="0" bIns="0" rtlCol="0">
              <a:spAutoFit/>
            </a:bodyPr>
            <a:lstStyle/>
            <a:p>
              <a:pPr algn="ctr"/>
              <a:r>
                <a:rPr lang="en-US" sz="1200" dirty="0" smtClean="0"/>
                <a:t>Overexpression of misfolded proteins in the matrix </a:t>
              </a:r>
              <a:endParaRPr lang="en-US" sz="1200" dirty="0">
                <a:effectLst/>
              </a:endParaRPr>
            </a:p>
          </p:txBody>
        </p:sp>
      </p:grpSp>
      <p:sp>
        <p:nvSpPr>
          <p:cNvPr id="48" name="TextBox 47"/>
          <p:cNvSpPr txBox="1"/>
          <p:nvPr/>
        </p:nvSpPr>
        <p:spPr>
          <a:xfrm>
            <a:off x="3184814" y="4526581"/>
            <a:ext cx="2499557" cy="430887"/>
          </a:xfrm>
          <a:prstGeom prst="rect">
            <a:avLst/>
          </a:prstGeom>
          <a:noFill/>
        </p:spPr>
        <p:txBody>
          <a:bodyPr wrap="square" lIns="0" tIns="0" rIns="0" bIns="0" rtlCol="0">
            <a:spAutoFit/>
          </a:bodyPr>
          <a:lstStyle/>
          <a:p>
            <a:pPr algn="ctr"/>
            <a:r>
              <a:rPr lang="en-US" sz="1400" b="1" dirty="0" smtClean="0"/>
              <a:t>Downstream of PINK1 on </a:t>
            </a:r>
            <a:r>
              <a:rPr lang="en-US" sz="1400" b="1" dirty="0" err="1" smtClean="0"/>
              <a:t>Parkin</a:t>
            </a:r>
            <a:r>
              <a:rPr lang="en-US" sz="1400" b="1" dirty="0" smtClean="0"/>
              <a:t> recruitment </a:t>
            </a:r>
          </a:p>
        </p:txBody>
      </p:sp>
      <p:sp>
        <p:nvSpPr>
          <p:cNvPr id="50" name="TextBox 49"/>
          <p:cNvSpPr txBox="1"/>
          <p:nvPr/>
        </p:nvSpPr>
        <p:spPr>
          <a:xfrm>
            <a:off x="11437" y="2823874"/>
            <a:ext cx="2203766" cy="430887"/>
          </a:xfrm>
          <a:prstGeom prst="rect">
            <a:avLst/>
          </a:prstGeom>
          <a:noFill/>
        </p:spPr>
        <p:txBody>
          <a:bodyPr wrap="square" lIns="0" tIns="0" rIns="0" bIns="0" rtlCol="0">
            <a:spAutoFit/>
          </a:bodyPr>
          <a:lstStyle/>
          <a:p>
            <a:pPr algn="ctr"/>
            <a:r>
              <a:rPr lang="en-US" sz="1400" b="1" dirty="0" smtClean="0"/>
              <a:t>Unnatural cellular conditions</a:t>
            </a:r>
          </a:p>
        </p:txBody>
      </p:sp>
      <p:grpSp>
        <p:nvGrpSpPr>
          <p:cNvPr id="43" name="Group 42"/>
          <p:cNvGrpSpPr/>
          <p:nvPr/>
        </p:nvGrpSpPr>
        <p:grpSpPr>
          <a:xfrm>
            <a:off x="4495237" y="3499123"/>
            <a:ext cx="1626322" cy="965789"/>
            <a:chOff x="3263437" y="1884477"/>
            <a:chExt cx="1333311" cy="840588"/>
          </a:xfrm>
        </p:grpSpPr>
        <p:sp>
          <p:nvSpPr>
            <p:cNvPr id="44" name="Oval 43"/>
            <p:cNvSpPr/>
            <p:nvPr/>
          </p:nvSpPr>
          <p:spPr>
            <a:xfrm>
              <a:off x="3854098" y="1884477"/>
              <a:ext cx="120936" cy="133777"/>
            </a:xfrm>
            <a:prstGeom prst="ellipse">
              <a:avLst/>
            </a:prstGeom>
            <a:solidFill>
              <a:srgbClr val="703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263437" y="2082158"/>
              <a:ext cx="1333311" cy="642907"/>
            </a:xfrm>
            <a:prstGeom prst="rect">
              <a:avLst/>
            </a:prstGeom>
            <a:noFill/>
          </p:spPr>
          <p:txBody>
            <a:bodyPr wrap="square" lIns="0" tIns="0" rIns="0" bIns="0" rtlCol="0">
              <a:spAutoFit/>
            </a:bodyPr>
            <a:lstStyle/>
            <a:p>
              <a:pPr algn="ctr"/>
              <a:r>
                <a:rPr lang="en-US" sz="1200" dirty="0"/>
                <a:t>G</a:t>
              </a:r>
              <a:r>
                <a:rPr lang="en-US" sz="1200" dirty="0" smtClean="0"/>
                <a:t>enome-wide siRNA </a:t>
              </a:r>
              <a:r>
                <a:rPr lang="en-US" sz="1200" dirty="0"/>
                <a:t>screens coupled to high-content microscopy</a:t>
              </a:r>
              <a:endParaRPr lang="en-US" sz="1200" dirty="0">
                <a:effectLst/>
              </a:endParaRPr>
            </a:p>
          </p:txBody>
        </p:sp>
      </p:grpSp>
      <p:grpSp>
        <p:nvGrpSpPr>
          <p:cNvPr id="47" name="Group 46"/>
          <p:cNvGrpSpPr/>
          <p:nvPr/>
        </p:nvGrpSpPr>
        <p:grpSpPr>
          <a:xfrm>
            <a:off x="6008264" y="3453138"/>
            <a:ext cx="1626322" cy="596456"/>
            <a:chOff x="3263437" y="1884477"/>
            <a:chExt cx="1333311" cy="519134"/>
          </a:xfrm>
        </p:grpSpPr>
        <p:sp>
          <p:nvSpPr>
            <p:cNvPr id="52" name="Oval 51"/>
            <p:cNvSpPr/>
            <p:nvPr/>
          </p:nvSpPr>
          <p:spPr>
            <a:xfrm>
              <a:off x="3854098" y="1884477"/>
              <a:ext cx="120936" cy="133777"/>
            </a:xfrm>
            <a:prstGeom prst="ellipse">
              <a:avLst/>
            </a:prstGeom>
            <a:solidFill>
              <a:srgbClr val="703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263437" y="2082158"/>
              <a:ext cx="1333311" cy="321453"/>
            </a:xfrm>
            <a:prstGeom prst="rect">
              <a:avLst/>
            </a:prstGeom>
            <a:noFill/>
          </p:spPr>
          <p:txBody>
            <a:bodyPr wrap="square" lIns="0" tIns="0" rIns="0" bIns="0" rtlCol="0">
              <a:spAutoFit/>
            </a:bodyPr>
            <a:lstStyle/>
            <a:p>
              <a:pPr algn="ctr"/>
              <a:r>
                <a:rPr lang="en-US" sz="1200" dirty="0" smtClean="0"/>
                <a:t>Genome-edited </a:t>
              </a:r>
              <a:r>
                <a:rPr lang="en-US" sz="1200" dirty="0"/>
                <a:t>coincidence </a:t>
              </a:r>
              <a:r>
                <a:rPr lang="en-US" sz="1200" dirty="0" smtClean="0"/>
                <a:t>reporter</a:t>
              </a:r>
              <a:endParaRPr lang="en-US" sz="1200" dirty="0"/>
            </a:p>
          </p:txBody>
        </p:sp>
      </p:grpSp>
    </p:spTree>
    <p:extLst>
      <p:ext uri="{BB962C8B-B14F-4D97-AF65-F5344CB8AC3E}">
        <p14:creationId xmlns:p14="http://schemas.microsoft.com/office/powerpoint/2010/main" val="174232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13</a:t>
            </a:fld>
            <a:endParaRPr lang="en-US" dirty="0"/>
          </a:p>
        </p:txBody>
      </p:sp>
      <p:sp>
        <p:nvSpPr>
          <p:cNvPr id="6" name="Title 5"/>
          <p:cNvSpPr>
            <a:spLocks noGrp="1"/>
          </p:cNvSpPr>
          <p:nvPr>
            <p:ph type="title"/>
          </p:nvPr>
        </p:nvSpPr>
        <p:spPr>
          <a:xfrm>
            <a:off x="679668" y="110886"/>
            <a:ext cx="8007132" cy="664797"/>
          </a:xfrm>
        </p:spPr>
        <p:txBody>
          <a:bodyPr/>
          <a:lstStyle/>
          <a:p>
            <a:r>
              <a:rPr lang="en-US" sz="2400" dirty="0" smtClean="0"/>
              <a:t>The neurology market is growing at a CAGR of 3.5%, and is favorable for manufacturer's entry. </a:t>
            </a:r>
            <a:endParaRPr lang="en-US" sz="2400" dirty="0"/>
          </a:p>
        </p:txBody>
      </p:sp>
      <p:sp>
        <p:nvSpPr>
          <p:cNvPr id="5" name="Text Placeholder 4"/>
          <p:cNvSpPr>
            <a:spLocks noGrp="1"/>
          </p:cNvSpPr>
          <p:nvPr>
            <p:ph type="body" sz="quarter" idx="20"/>
          </p:nvPr>
        </p:nvSpPr>
        <p:spPr>
          <a:xfrm>
            <a:off x="338803" y="977702"/>
            <a:ext cx="4185695" cy="3744615"/>
          </a:xfrm>
        </p:spPr>
        <p:txBody>
          <a:bodyPr/>
          <a:lstStyle/>
          <a:p>
            <a:r>
              <a:rPr lang="en-US" dirty="0"/>
              <a:t>The growing prevalence of neurological disorders, increased government </a:t>
            </a:r>
            <a:r>
              <a:rPr lang="en-US" dirty="0" smtClean="0"/>
              <a:t>funding, </a:t>
            </a:r>
            <a:r>
              <a:rPr lang="en-US" dirty="0"/>
              <a:t>and an ever-growing demand for research focused on drug discovery for development of novel therapies </a:t>
            </a:r>
            <a:r>
              <a:rPr lang="en-US" dirty="0" smtClean="0"/>
              <a:t>are </a:t>
            </a:r>
            <a:r>
              <a:rPr lang="en-US" dirty="0"/>
              <a:t>driving the growth of neurology market</a:t>
            </a:r>
            <a:r>
              <a:rPr lang="en-US" dirty="0" smtClean="0"/>
              <a:t>.</a:t>
            </a:r>
          </a:p>
          <a:p>
            <a:endParaRPr lang="en-US" dirty="0" smtClean="0"/>
          </a:p>
          <a:p>
            <a:r>
              <a:rPr lang="en-US" dirty="0" smtClean="0"/>
              <a:t>MB-10 and DECA are valuable chemical probes to dissect </a:t>
            </a:r>
            <a:r>
              <a:rPr lang="en-US" dirty="0"/>
              <a:t>PINK1/</a:t>
            </a:r>
            <a:r>
              <a:rPr lang="en-US" dirty="0" err="1"/>
              <a:t>Parkin</a:t>
            </a:r>
            <a:r>
              <a:rPr lang="en-US" dirty="0"/>
              <a:t> events on the mitochondrial </a:t>
            </a:r>
            <a:r>
              <a:rPr lang="en-US" dirty="0" smtClean="0"/>
              <a:t>surface, and for the study </a:t>
            </a:r>
            <a:r>
              <a:rPr lang="en-US" dirty="0"/>
              <a:t>the induction of </a:t>
            </a:r>
            <a:r>
              <a:rPr lang="en-US" dirty="0" smtClean="0"/>
              <a:t>PINK1-dependent mitophagy.</a:t>
            </a:r>
          </a:p>
          <a:p>
            <a:endParaRPr lang="en-US" dirty="0"/>
          </a:p>
          <a:p>
            <a:r>
              <a:rPr lang="en-US" dirty="0" smtClean="0"/>
              <a:t>These probes </a:t>
            </a:r>
            <a:r>
              <a:rPr lang="en-US" b="1" dirty="0" smtClean="0"/>
              <a:t>will help to further understand neurodegenerative disease pathologies. </a:t>
            </a:r>
            <a:endParaRPr lang="en-US" b="1" dirty="0"/>
          </a:p>
          <a:p>
            <a:pPr lvl="0"/>
            <a:endParaRPr lang="en-US" dirty="0"/>
          </a:p>
        </p:txBody>
      </p:sp>
      <p:sp>
        <p:nvSpPr>
          <p:cNvPr id="4" name="Rectangle 2"/>
          <p:cNvSpPr>
            <a:spLocks noChangeArrowheads="1"/>
          </p:cNvSpPr>
          <p:nvPr/>
        </p:nvSpPr>
        <p:spPr bwMode="auto">
          <a:xfrm>
            <a:off x="0" y="1865785"/>
            <a:ext cx="11819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4816006" y="4209552"/>
            <a:ext cx="3633849" cy="184666"/>
          </a:xfrm>
          <a:prstGeom prst="rect">
            <a:avLst/>
          </a:prstGeom>
          <a:noFill/>
        </p:spPr>
        <p:txBody>
          <a:bodyPr wrap="square" lIns="0" tIns="0" rIns="0" bIns="0" rtlCol="0">
            <a:spAutoFit/>
          </a:bodyPr>
          <a:lstStyle/>
          <a:p>
            <a:pPr algn="ctr"/>
            <a:r>
              <a:rPr lang="en-US" sz="1200" i="1" dirty="0" smtClean="0"/>
              <a:t>CREDIT:</a:t>
            </a:r>
            <a:r>
              <a:rPr lang="en-US" sz="1200" dirty="0" smtClean="0"/>
              <a:t> THEHEALTHSITE.COM</a:t>
            </a:r>
          </a:p>
        </p:txBody>
      </p:sp>
      <p:sp>
        <p:nvSpPr>
          <p:cNvPr id="10" name="Rectangle 4"/>
          <p:cNvSpPr>
            <a:spLocks noChangeArrowheads="1"/>
          </p:cNvSpPr>
          <p:nvPr/>
        </p:nvSpPr>
        <p:spPr bwMode="auto">
          <a:xfrm>
            <a:off x="5415147" y="19865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106" y="1087805"/>
            <a:ext cx="3588749" cy="2878717"/>
          </a:xfrm>
          <a:prstGeom prst="rect">
            <a:avLst/>
          </a:prstGeom>
        </p:spPr>
      </p:pic>
    </p:spTree>
    <p:extLst>
      <p:ext uri="{BB962C8B-B14F-4D97-AF65-F5344CB8AC3E}">
        <p14:creationId xmlns:p14="http://schemas.microsoft.com/office/powerpoint/2010/main" val="207899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86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73925" y="943750"/>
            <a:ext cx="7772400" cy="3180358"/>
          </a:xfrm>
        </p:spPr>
        <p:txBody>
          <a:bodyPr/>
          <a:lstStyle/>
          <a:p>
            <a:r>
              <a:rPr lang="en-US" sz="1800" dirty="0"/>
              <a:t>Neurodegenerative </a:t>
            </a:r>
            <a:r>
              <a:rPr lang="en-US" sz="1800" dirty="0" smtClean="0"/>
              <a:t>diseases, with a predicted </a:t>
            </a:r>
            <a:r>
              <a:rPr lang="en-US" sz="1800" b="1" dirty="0" smtClean="0"/>
              <a:t>global market size of $</a:t>
            </a:r>
            <a:r>
              <a:rPr lang="en-US" sz="1800" b="1" dirty="0"/>
              <a:t>39.4 billion by </a:t>
            </a:r>
            <a:r>
              <a:rPr lang="en-US" sz="1800" b="1" dirty="0" smtClean="0"/>
              <a:t>2024</a:t>
            </a:r>
            <a:r>
              <a:rPr lang="en-US" sz="1800" dirty="0" smtClean="0"/>
              <a:t>, have </a:t>
            </a:r>
            <a:r>
              <a:rPr lang="en-US" sz="1800" dirty="0"/>
              <a:t>been linked to a dysfunctional mitochondrial quality control system that is partially maintained by the proteins </a:t>
            </a:r>
            <a:r>
              <a:rPr lang="en-US" sz="1800" b="1" dirty="0"/>
              <a:t>PINK1 and </a:t>
            </a:r>
            <a:r>
              <a:rPr lang="en-US" sz="1800" b="1" dirty="0" err="1" smtClean="0"/>
              <a:t>Parkin</a:t>
            </a:r>
            <a:r>
              <a:rPr lang="en-US" sz="1800" dirty="0"/>
              <a:t>.</a:t>
            </a:r>
          </a:p>
          <a:p>
            <a:endParaRPr lang="en-US" sz="1800" dirty="0" smtClean="0"/>
          </a:p>
          <a:p>
            <a:r>
              <a:rPr lang="en-US" sz="1800" dirty="0"/>
              <a:t>The existing methods to study this pathway focus downstream of PINK1 on </a:t>
            </a:r>
            <a:r>
              <a:rPr lang="en-US" sz="1800" dirty="0" err="1"/>
              <a:t>Parkin</a:t>
            </a:r>
            <a:r>
              <a:rPr lang="en-US" sz="1800" dirty="0"/>
              <a:t> recruitment, and commonly utilize mitochondrial </a:t>
            </a:r>
            <a:r>
              <a:rPr lang="en-US" sz="1800" dirty="0" err="1"/>
              <a:t>uncouplers</a:t>
            </a:r>
            <a:r>
              <a:rPr lang="en-US" sz="1800" dirty="0"/>
              <a:t>.</a:t>
            </a:r>
          </a:p>
          <a:p>
            <a:endParaRPr lang="en-US" sz="1800" dirty="0"/>
          </a:p>
          <a:p>
            <a:r>
              <a:rPr lang="en-US" sz="1800" b="1" dirty="0" smtClean="0">
                <a:solidFill>
                  <a:schemeClr val="tx2">
                    <a:lumMod val="75000"/>
                  </a:schemeClr>
                </a:solidFill>
              </a:rPr>
              <a:t>UCLA scientists have developed two novel chemical </a:t>
            </a:r>
            <a:r>
              <a:rPr lang="en-US" sz="1800" b="1" dirty="0">
                <a:solidFill>
                  <a:schemeClr val="tx2">
                    <a:lumMod val="75000"/>
                  </a:schemeClr>
                </a:solidFill>
              </a:rPr>
              <a:t>probes targeting the mitochondrial translocases </a:t>
            </a:r>
            <a:r>
              <a:rPr lang="en-US" sz="1800" b="1" dirty="0" smtClean="0">
                <a:solidFill>
                  <a:schemeClr val="tx2">
                    <a:lumMod val="75000"/>
                  </a:schemeClr>
                </a:solidFill>
              </a:rPr>
              <a:t>that regulate </a:t>
            </a:r>
            <a:r>
              <a:rPr lang="en-US" sz="1800" b="1" dirty="0">
                <a:solidFill>
                  <a:schemeClr val="tx2">
                    <a:lumMod val="75000"/>
                  </a:schemeClr>
                </a:solidFill>
              </a:rPr>
              <a:t>mitophagy by attenuating PINK1/</a:t>
            </a:r>
            <a:r>
              <a:rPr lang="en-US" sz="1800" b="1" dirty="0" err="1">
                <a:solidFill>
                  <a:schemeClr val="tx2">
                    <a:lumMod val="75000"/>
                  </a:schemeClr>
                </a:solidFill>
              </a:rPr>
              <a:t>Parkin</a:t>
            </a:r>
            <a:r>
              <a:rPr lang="en-US" sz="1800" b="1" dirty="0">
                <a:solidFill>
                  <a:schemeClr val="tx2">
                    <a:lumMod val="75000"/>
                  </a:schemeClr>
                </a:solidFill>
              </a:rPr>
              <a:t> </a:t>
            </a:r>
            <a:r>
              <a:rPr lang="en-US" sz="1800" b="1" dirty="0" smtClean="0">
                <a:solidFill>
                  <a:schemeClr val="tx2">
                    <a:lumMod val="75000"/>
                  </a:schemeClr>
                </a:solidFill>
              </a:rPr>
              <a:t>trafficking. </a:t>
            </a:r>
            <a:endParaRPr lang="en-US" sz="1800" b="1" dirty="0">
              <a:solidFill>
                <a:schemeClr val="tx2">
                  <a:lumMod val="75000"/>
                </a:schemeClr>
              </a:solidFill>
            </a:endParaRPr>
          </a:p>
        </p:txBody>
      </p:sp>
      <p:sp>
        <p:nvSpPr>
          <p:cNvPr id="4" name="Slide Number Placeholder 3"/>
          <p:cNvSpPr>
            <a:spLocks noGrp="1"/>
          </p:cNvSpPr>
          <p:nvPr>
            <p:ph type="sldNum" sz="quarter" idx="19"/>
          </p:nvPr>
        </p:nvSpPr>
        <p:spPr/>
        <p:txBody>
          <a:bodyPr/>
          <a:lstStyle/>
          <a:p>
            <a:fld id="{B6238B5B-F19C-E947-A0BC-87BD7983F871}" type="slidenum">
              <a:rPr lang="en-US" smtClean="0"/>
              <a:pPr/>
              <a:t>2</a:t>
            </a:fld>
            <a:endParaRPr lang="en-US" dirty="0"/>
          </a:p>
        </p:txBody>
      </p:sp>
      <p:sp>
        <p:nvSpPr>
          <p:cNvPr id="5" name="Title 4"/>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733993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3</a:t>
            </a:fld>
            <a:endParaRPr lang="en-US" dirty="0"/>
          </a:p>
        </p:txBody>
      </p:sp>
      <p:sp>
        <p:nvSpPr>
          <p:cNvPr id="3" name="Text Placeholder 2"/>
          <p:cNvSpPr>
            <a:spLocks noGrp="1"/>
          </p:cNvSpPr>
          <p:nvPr>
            <p:ph type="body" sz="quarter" idx="20"/>
          </p:nvPr>
        </p:nvSpPr>
        <p:spPr>
          <a:xfrm>
            <a:off x="3914199" y="1176189"/>
            <a:ext cx="4327573" cy="3016210"/>
          </a:xfrm>
        </p:spPr>
        <p:txBody>
          <a:bodyPr/>
          <a:lstStyle/>
          <a:p>
            <a:pPr>
              <a:spcBef>
                <a:spcPts val="0"/>
              </a:spcBef>
            </a:pPr>
            <a:r>
              <a:rPr lang="en-US" dirty="0"/>
              <a:t>Deregulation of </a:t>
            </a:r>
            <a:r>
              <a:rPr lang="en-US" dirty="0" smtClean="0"/>
              <a:t>mitophagy </a:t>
            </a:r>
            <a:r>
              <a:rPr lang="en-US" dirty="0"/>
              <a:t>has been implicated in various human diseases, including </a:t>
            </a:r>
            <a:r>
              <a:rPr lang="en-US" dirty="0" smtClean="0"/>
              <a:t>neurodegeneration.</a:t>
            </a:r>
          </a:p>
          <a:p>
            <a:pPr>
              <a:spcBef>
                <a:spcPts val="0"/>
              </a:spcBef>
            </a:pPr>
            <a:endParaRPr lang="en-US" dirty="0" smtClean="0"/>
          </a:p>
          <a:p>
            <a:pPr>
              <a:spcBef>
                <a:spcPts val="0"/>
              </a:spcBef>
            </a:pPr>
            <a:endParaRPr lang="en-US" dirty="0"/>
          </a:p>
          <a:p>
            <a:pPr>
              <a:spcBef>
                <a:spcPts val="0"/>
              </a:spcBef>
            </a:pPr>
            <a:r>
              <a:rPr lang="en-US" dirty="0"/>
              <a:t>Certain mutations in PTEN-induced putative kinase (</a:t>
            </a:r>
            <a:r>
              <a:rPr lang="en-US" b="1" dirty="0"/>
              <a:t>PINK1</a:t>
            </a:r>
            <a:r>
              <a:rPr lang="en-US" dirty="0"/>
              <a:t>), a mitochondrial serine kinase, and </a:t>
            </a:r>
            <a:r>
              <a:rPr lang="en-US" b="1" dirty="0" err="1"/>
              <a:t>Parkin</a:t>
            </a:r>
            <a:r>
              <a:rPr lang="en-US" dirty="0"/>
              <a:t>, a cytosolic E3-ubiquitin ligase, lead to early onset familial Parkinson’s </a:t>
            </a:r>
            <a:r>
              <a:rPr lang="en-US" dirty="0" smtClean="0"/>
              <a:t>disease. </a:t>
            </a:r>
          </a:p>
          <a:p>
            <a:pPr>
              <a:spcBef>
                <a:spcPts val="0"/>
              </a:spcBef>
            </a:pPr>
            <a:endParaRPr lang="en-US" dirty="0" smtClean="0"/>
          </a:p>
          <a:p>
            <a:pPr>
              <a:spcBef>
                <a:spcPts val="0"/>
              </a:spcBef>
            </a:pPr>
            <a:endParaRPr lang="en-US" dirty="0"/>
          </a:p>
          <a:p>
            <a:pPr>
              <a:spcBef>
                <a:spcPts val="0"/>
              </a:spcBef>
            </a:pPr>
            <a:r>
              <a:rPr lang="en-US" dirty="0"/>
              <a:t>When functioning normally, these proteins serve to selectively degrade damaged </a:t>
            </a:r>
            <a:r>
              <a:rPr lang="en-US" dirty="0" smtClean="0"/>
              <a:t>mitochondria. </a:t>
            </a:r>
          </a:p>
          <a:p>
            <a:pPr>
              <a:spcBef>
                <a:spcPts val="0"/>
              </a:spcBef>
            </a:pPr>
            <a:endParaRPr lang="en-US" dirty="0"/>
          </a:p>
        </p:txBody>
      </p:sp>
      <p:sp>
        <p:nvSpPr>
          <p:cNvPr id="6" name="Title 5"/>
          <p:cNvSpPr>
            <a:spLocks noGrp="1"/>
          </p:cNvSpPr>
          <p:nvPr>
            <p:ph type="title"/>
          </p:nvPr>
        </p:nvSpPr>
        <p:spPr>
          <a:xfrm>
            <a:off x="685800" y="116367"/>
            <a:ext cx="8980714" cy="664797"/>
          </a:xfrm>
        </p:spPr>
        <p:txBody>
          <a:bodyPr/>
          <a:lstStyle/>
          <a:p>
            <a:r>
              <a:rPr lang="en-US" sz="2400" dirty="0"/>
              <a:t>Mitophagy is </a:t>
            </a:r>
            <a:r>
              <a:rPr lang="en-US" sz="2400" dirty="0" smtClean="0"/>
              <a:t>a crucial pathway </a:t>
            </a:r>
            <a:r>
              <a:rPr lang="en-US" sz="2400" dirty="0"/>
              <a:t>that selectively degrades dysfunctional mitochondria to keep the cell healthy.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29" y="956755"/>
            <a:ext cx="2936174" cy="3440829"/>
          </a:xfrm>
          <a:prstGeom prst="rect">
            <a:avLst/>
          </a:prstGeom>
        </p:spPr>
      </p:pic>
      <p:sp>
        <p:nvSpPr>
          <p:cNvPr id="10" name="Text Placeholder 7"/>
          <p:cNvSpPr>
            <a:spLocks noGrp="1"/>
          </p:cNvSpPr>
          <p:nvPr/>
        </p:nvSpPr>
        <p:spPr>
          <a:xfrm>
            <a:off x="816429" y="4192399"/>
            <a:ext cx="2342246" cy="410369"/>
          </a:xfrm>
          <a:prstGeom prst="rect">
            <a:avLst/>
          </a:prstGeom>
        </p:spPr>
        <p:txBody>
          <a:bodyPr vert="horz" wrap="square" lIns="365760" tIns="0" rIns="0" bIns="0" rtlCol="0">
            <a:spAutoFit/>
          </a:bodyPr>
          <a:lstStyle>
            <a:lvl1pPr marL="0" indent="0" algn="l" defTabSz="685800" rtl="0" eaLnBrk="1" latinLnBrk="0" hangingPunct="1">
              <a:lnSpc>
                <a:spcPct val="100000"/>
              </a:lnSpc>
              <a:spcBef>
                <a:spcPts val="750"/>
              </a:spcBef>
              <a:buFontTx/>
              <a:buNone/>
              <a:defRPr sz="1400" b="1" i="0" kern="1200" cap="all" baseline="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baseline="0">
                <a:solidFill>
                  <a:srgbClr val="58595B"/>
                </a:solidFill>
                <a:latin typeface="+mn-lt"/>
                <a:ea typeface="+mn-ea"/>
                <a:cs typeface="+mn-cs"/>
              </a:defRPr>
            </a:lvl2pPr>
            <a:lvl3pPr marL="72237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3pPr>
            <a:lvl4pPr marL="99669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a:solidFill>
                  <a:srgbClr val="58595B"/>
                </a:solidFill>
                <a:latin typeface="+mn-lt"/>
                <a:ea typeface="+mn-ea"/>
                <a:cs typeface="+mn-cs"/>
              </a:defRPr>
            </a:lvl4pPr>
            <a:lvl5pPr marL="127101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5pPr>
            <a:lvl6pPr marL="628650" indent="-651510" algn="l" defTabSz="685800" rtl="0" eaLnBrk="1" latinLnBrk="0" hangingPunct="1">
              <a:lnSpc>
                <a:spcPct val="90000"/>
              </a:lnSpc>
              <a:spcBef>
                <a:spcPts val="0"/>
              </a:spcBef>
              <a:spcAft>
                <a:spcPts val="600"/>
              </a:spcAft>
              <a:buFont typeface="Arial" panose="020B0604020202020204" pitchFamily="34" charset="0"/>
              <a:buNone/>
              <a:defRPr sz="100" kern="1200">
                <a:solidFill>
                  <a:schemeClr val="tx1"/>
                </a:solidFill>
                <a:latin typeface="+mn-lt"/>
                <a:ea typeface="+mn-ea"/>
                <a:cs typeface="+mn-cs"/>
              </a:defRPr>
            </a:lvl6pPr>
            <a:lvl7pPr marL="557784" indent="-194310" algn="l" defTabSz="685800" rtl="0" eaLnBrk="1" latinLnBrk="0" hangingPunct="1">
              <a:lnSpc>
                <a:spcPct val="90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274320" indent="-171450" algn="l" defTabSz="685800" rtl="0" eaLnBrk="1" latinLnBrk="0" hangingPunct="1">
              <a:lnSpc>
                <a:spcPct val="90000"/>
              </a:lnSpc>
              <a:spcBef>
                <a:spcPts val="0"/>
              </a:spcBef>
              <a:spcAft>
                <a:spcPts val="600"/>
              </a:spcAft>
              <a:buFont typeface="Arial" panose="020B0604020202020204" pitchFamily="34" charset="0"/>
              <a:buChar char="•"/>
              <a:defRPr sz="1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4150" kern="1200">
                <a:solidFill>
                  <a:schemeClr val="tx1"/>
                </a:solidFill>
                <a:latin typeface="+mn-lt"/>
                <a:ea typeface="+mn-ea"/>
                <a:cs typeface="+mn-cs"/>
              </a:defRPr>
            </a:lvl9pPr>
          </a:lstStyle>
          <a:p>
            <a:endParaRPr lang="en-US" sz="1000" b="0" dirty="0" smtClean="0"/>
          </a:p>
          <a:p>
            <a:pPr algn="ctr"/>
            <a:r>
              <a:rPr lang="en-US" sz="1000" b="0" dirty="0" smtClean="0"/>
              <a:t>Credit: </a:t>
            </a:r>
            <a:r>
              <a:rPr lang="en-US" sz="1000" b="0" i="1" dirty="0" err="1" smtClean="0"/>
              <a:t>APDAParkinson</a:t>
            </a:r>
            <a:endParaRPr lang="en-US" sz="1000" b="0" dirty="0"/>
          </a:p>
        </p:txBody>
      </p:sp>
    </p:spTree>
    <p:extLst>
      <p:ext uri="{BB962C8B-B14F-4D97-AF65-F5344CB8AC3E}">
        <p14:creationId xmlns:p14="http://schemas.microsoft.com/office/powerpoint/2010/main" val="1794082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4</a:t>
            </a:fld>
            <a:endParaRPr lang="en-US" dirty="0"/>
          </a:p>
        </p:txBody>
      </p:sp>
      <p:sp>
        <p:nvSpPr>
          <p:cNvPr id="3" name="Text Placeholder 2"/>
          <p:cNvSpPr>
            <a:spLocks noGrp="1"/>
          </p:cNvSpPr>
          <p:nvPr>
            <p:ph type="body" sz="quarter" idx="20"/>
          </p:nvPr>
        </p:nvSpPr>
        <p:spPr>
          <a:xfrm>
            <a:off x="331025" y="1063247"/>
            <a:ext cx="3840478" cy="2800767"/>
          </a:xfrm>
        </p:spPr>
        <p:txBody>
          <a:bodyPr/>
          <a:lstStyle/>
          <a:p>
            <a:r>
              <a:rPr lang="en-US" dirty="0"/>
              <a:t>In healthy mitochondria, PINK1 is imported through the outer membrane and spans the inner mitochondrial membrane, whereas in unhealthy mitochondria, PINK1 cannot be imported into the mitochondria, and accumulations of PINK1 on the outer membrane recruits </a:t>
            </a:r>
            <a:r>
              <a:rPr lang="en-US" dirty="0" err="1"/>
              <a:t>Parkin</a:t>
            </a:r>
            <a:r>
              <a:rPr lang="en-US" dirty="0"/>
              <a:t> to initiate the mitophagy. </a:t>
            </a:r>
          </a:p>
          <a:p>
            <a:pPr>
              <a:spcBef>
                <a:spcPts val="0"/>
              </a:spcBef>
            </a:pPr>
            <a:endParaRPr lang="en-US" dirty="0" smtClean="0"/>
          </a:p>
          <a:p>
            <a:pPr>
              <a:spcBef>
                <a:spcPts val="0"/>
              </a:spcBef>
            </a:pPr>
            <a:r>
              <a:rPr lang="en-US" dirty="0"/>
              <a:t>Loss of function in either of these genes results in accumulation of dysfunctional mitochondria and eventually </a:t>
            </a:r>
            <a:r>
              <a:rPr lang="en-US" dirty="0" smtClean="0"/>
              <a:t>leads </a:t>
            </a:r>
            <a:r>
              <a:rPr lang="en-US" dirty="0"/>
              <a:t>to neuronal death. </a:t>
            </a:r>
          </a:p>
        </p:txBody>
      </p:sp>
      <p:sp>
        <p:nvSpPr>
          <p:cNvPr id="6" name="Title 5"/>
          <p:cNvSpPr>
            <a:spLocks noGrp="1"/>
          </p:cNvSpPr>
          <p:nvPr>
            <p:ph type="title"/>
          </p:nvPr>
        </p:nvSpPr>
        <p:spPr>
          <a:xfrm>
            <a:off x="685800" y="137620"/>
            <a:ext cx="8001000" cy="553998"/>
          </a:xfrm>
        </p:spPr>
        <p:txBody>
          <a:bodyPr/>
          <a:lstStyle/>
          <a:p>
            <a:r>
              <a:rPr lang="en-US" sz="2000" dirty="0" smtClean="0"/>
              <a:t>The molecular </a:t>
            </a:r>
            <a:r>
              <a:rPr lang="en-US" sz="2000" dirty="0"/>
              <a:t>mechanisms for PINK1 trafficking in mitochondria and its subsequent recruitment of </a:t>
            </a:r>
            <a:r>
              <a:rPr lang="en-US" sz="2000" dirty="0" err="1" smtClean="0"/>
              <a:t>Parkin</a:t>
            </a:r>
            <a:r>
              <a:rPr lang="en-US" sz="2000" dirty="0" smtClean="0"/>
              <a:t> remain largely unknown. </a:t>
            </a:r>
            <a:endParaRPr lang="en-US" sz="2000" dirty="0"/>
          </a:p>
        </p:txBody>
      </p:sp>
      <p:sp>
        <p:nvSpPr>
          <p:cNvPr id="4" name="TextBox 3"/>
          <p:cNvSpPr txBox="1"/>
          <p:nvPr/>
        </p:nvSpPr>
        <p:spPr>
          <a:xfrm>
            <a:off x="1052382" y="4139327"/>
            <a:ext cx="7082726" cy="615553"/>
          </a:xfrm>
          <a:prstGeom prst="rect">
            <a:avLst/>
          </a:prstGeom>
          <a:noFill/>
        </p:spPr>
        <p:txBody>
          <a:bodyPr wrap="square" lIns="0" tIns="0" rIns="0" bIns="0" rtlCol="0">
            <a:spAutoFit/>
          </a:bodyPr>
          <a:lstStyle/>
          <a:p>
            <a:pPr algn="ctr"/>
            <a:r>
              <a:rPr lang="en-US" sz="2000" b="1" dirty="0" smtClean="0"/>
              <a:t>Novel methods </a:t>
            </a:r>
            <a:r>
              <a:rPr lang="en-US" sz="2000" b="1" dirty="0"/>
              <a:t>are needed to further characterize the mitophagy pathway. </a:t>
            </a:r>
          </a:p>
        </p:txBody>
      </p:sp>
      <p:sp>
        <p:nvSpPr>
          <p:cNvPr id="7" name="Rectangle 6"/>
          <p:cNvSpPr/>
          <p:nvPr/>
        </p:nvSpPr>
        <p:spPr>
          <a:xfrm>
            <a:off x="4593745" y="1106273"/>
            <a:ext cx="215761"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p:cNvSpPr>
            <a:spLocks noGrp="1"/>
          </p:cNvSpPr>
          <p:nvPr/>
        </p:nvSpPr>
        <p:spPr>
          <a:xfrm>
            <a:off x="4809506" y="3371101"/>
            <a:ext cx="3218149" cy="564257"/>
          </a:xfrm>
          <a:prstGeom prst="rect">
            <a:avLst/>
          </a:prstGeom>
        </p:spPr>
        <p:txBody>
          <a:bodyPr vert="horz" wrap="square" lIns="365760" tIns="0" rIns="0" bIns="0" rtlCol="0">
            <a:spAutoFit/>
          </a:bodyPr>
          <a:lstStyle>
            <a:lvl1pPr marL="0" indent="0" algn="l" defTabSz="685800" rtl="0" eaLnBrk="1" latinLnBrk="0" hangingPunct="1">
              <a:lnSpc>
                <a:spcPct val="100000"/>
              </a:lnSpc>
              <a:spcBef>
                <a:spcPts val="750"/>
              </a:spcBef>
              <a:buFontTx/>
              <a:buNone/>
              <a:defRPr sz="1400" b="1" i="0" kern="1200" cap="all" baseline="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baseline="0">
                <a:solidFill>
                  <a:srgbClr val="58595B"/>
                </a:solidFill>
                <a:latin typeface="+mn-lt"/>
                <a:ea typeface="+mn-ea"/>
                <a:cs typeface="+mn-cs"/>
              </a:defRPr>
            </a:lvl2pPr>
            <a:lvl3pPr marL="72237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3pPr>
            <a:lvl4pPr marL="996696" indent="-173736" algn="l" defTabSz="685800" rtl="0" eaLnBrk="1" latinLnBrk="0" hangingPunct="1">
              <a:lnSpc>
                <a:spcPct val="90000"/>
              </a:lnSpc>
              <a:spcBef>
                <a:spcPts val="375"/>
              </a:spcBef>
              <a:spcAft>
                <a:spcPts val="0"/>
              </a:spcAft>
              <a:buFont typeface="Arial" panose="020B0604020202020204" pitchFamily="34" charset="0"/>
              <a:buChar char="•"/>
              <a:defRPr sz="1400" b="0" i="0" kern="1200">
                <a:solidFill>
                  <a:srgbClr val="58595B"/>
                </a:solidFill>
                <a:latin typeface="+mn-lt"/>
                <a:ea typeface="+mn-ea"/>
                <a:cs typeface="+mn-cs"/>
              </a:defRPr>
            </a:lvl4pPr>
            <a:lvl5pPr marL="1271016" indent="-173736" algn="l" defTabSz="685800" rtl="0" eaLnBrk="1" latinLnBrk="0" hangingPunct="1">
              <a:lnSpc>
                <a:spcPct val="90000"/>
              </a:lnSpc>
              <a:spcBef>
                <a:spcPts val="375"/>
              </a:spcBef>
              <a:spcAft>
                <a:spcPts val="0"/>
              </a:spcAft>
              <a:buFont typeface="Arial" panose="020B0604020202020204" pitchFamily="34" charset="0"/>
              <a:buChar char="•"/>
              <a:defRPr sz="1400" b="0" kern="1200">
                <a:solidFill>
                  <a:srgbClr val="58595B"/>
                </a:solidFill>
                <a:latin typeface="+mn-lt"/>
                <a:ea typeface="+mn-ea"/>
                <a:cs typeface="+mn-cs"/>
              </a:defRPr>
            </a:lvl5pPr>
            <a:lvl6pPr marL="628650" indent="-651510" algn="l" defTabSz="685800" rtl="0" eaLnBrk="1" latinLnBrk="0" hangingPunct="1">
              <a:lnSpc>
                <a:spcPct val="90000"/>
              </a:lnSpc>
              <a:spcBef>
                <a:spcPts val="0"/>
              </a:spcBef>
              <a:spcAft>
                <a:spcPts val="600"/>
              </a:spcAft>
              <a:buFont typeface="Arial" panose="020B0604020202020204" pitchFamily="34" charset="0"/>
              <a:buNone/>
              <a:defRPr sz="100" kern="1200">
                <a:solidFill>
                  <a:schemeClr val="tx1"/>
                </a:solidFill>
                <a:latin typeface="+mn-lt"/>
                <a:ea typeface="+mn-ea"/>
                <a:cs typeface="+mn-cs"/>
              </a:defRPr>
            </a:lvl6pPr>
            <a:lvl7pPr marL="557784" indent="-194310" algn="l" defTabSz="685800" rtl="0" eaLnBrk="1" latinLnBrk="0" hangingPunct="1">
              <a:lnSpc>
                <a:spcPct val="90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274320" indent="-171450" algn="l" defTabSz="685800" rtl="0" eaLnBrk="1" latinLnBrk="0" hangingPunct="1">
              <a:lnSpc>
                <a:spcPct val="90000"/>
              </a:lnSpc>
              <a:spcBef>
                <a:spcPts val="0"/>
              </a:spcBef>
              <a:spcAft>
                <a:spcPts val="600"/>
              </a:spcAft>
              <a:buFont typeface="Arial" panose="020B0604020202020204" pitchFamily="34" charset="0"/>
              <a:buChar char="•"/>
              <a:defRPr sz="1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4150" kern="1200">
                <a:solidFill>
                  <a:schemeClr val="tx1"/>
                </a:solidFill>
                <a:latin typeface="+mn-lt"/>
                <a:ea typeface="+mn-ea"/>
                <a:cs typeface="+mn-cs"/>
              </a:defRPr>
            </a:lvl9pPr>
          </a:lstStyle>
          <a:p>
            <a:endParaRPr lang="en-US" sz="1000" b="0" dirty="0" smtClean="0"/>
          </a:p>
          <a:p>
            <a:pPr algn="ctr"/>
            <a:r>
              <a:rPr lang="en-US" sz="1000" b="0" dirty="0" smtClean="0"/>
              <a:t>Credit: </a:t>
            </a:r>
            <a:r>
              <a:rPr lang="en-US" sz="1000" b="0" i="1" dirty="0"/>
              <a:t>Nguyen et al., Trends in Cell Biology 2016 </a:t>
            </a:r>
            <a:endParaRPr lang="en-US" sz="1000"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684" y="1301146"/>
            <a:ext cx="4650716" cy="2157211"/>
          </a:xfrm>
          <a:prstGeom prst="rect">
            <a:avLst/>
          </a:prstGeom>
        </p:spPr>
      </p:pic>
    </p:spTree>
    <p:extLst>
      <p:ext uri="{BB962C8B-B14F-4D97-AF65-F5344CB8AC3E}">
        <p14:creationId xmlns:p14="http://schemas.microsoft.com/office/powerpoint/2010/main" val="1482932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685800" y="1395448"/>
            <a:ext cx="7971312" cy="1495794"/>
          </a:xfrm>
        </p:spPr>
        <p:txBody>
          <a:bodyPr/>
          <a:lstStyle/>
          <a:p>
            <a:r>
              <a:rPr lang="en-US" dirty="0" smtClean="0"/>
              <a:t>Novel mitophagy research tools targeting the PINK1/</a:t>
            </a:r>
            <a:r>
              <a:rPr lang="en-US" dirty="0" err="1" smtClean="0"/>
              <a:t>Parkin</a:t>
            </a:r>
            <a:r>
              <a:rPr lang="en-US" dirty="0" smtClean="0"/>
              <a:t> pathway.</a:t>
            </a:r>
            <a:endParaRPr lang="en-US" dirty="0"/>
          </a:p>
        </p:txBody>
      </p:sp>
      <p:sp>
        <p:nvSpPr>
          <p:cNvPr id="3" name="Text Placeholder 2"/>
          <p:cNvSpPr>
            <a:spLocks noGrp="1"/>
          </p:cNvSpPr>
          <p:nvPr>
            <p:ph type="body" sz="quarter" idx="20"/>
          </p:nvPr>
        </p:nvSpPr>
        <p:spPr>
          <a:xfrm>
            <a:off x="685800" y="2651760"/>
            <a:ext cx="7772400" cy="886397"/>
          </a:xfrm>
        </p:spPr>
        <p:txBody>
          <a:bodyPr/>
          <a:lstStyle/>
          <a:p>
            <a:r>
              <a:rPr lang="en-US" dirty="0"/>
              <a:t>UCLA researchers have developed two novel small molecule probes, MB-10 and DECA, that </a:t>
            </a:r>
            <a:r>
              <a:rPr lang="en-US" dirty="0" smtClean="0"/>
              <a:t>modulate </a:t>
            </a:r>
            <a:r>
              <a:rPr lang="en-US" dirty="0"/>
              <a:t>PINK1 and </a:t>
            </a:r>
            <a:r>
              <a:rPr lang="en-US" dirty="0" err="1"/>
              <a:t>Parkin</a:t>
            </a:r>
            <a:r>
              <a:rPr lang="en-US" dirty="0"/>
              <a:t> trafficking in mitochondrial in human cells that provide new approach to elucidate the mechanism of mitophagy.</a:t>
            </a:r>
          </a:p>
        </p:txBody>
      </p:sp>
    </p:spTree>
    <p:extLst>
      <p:ext uri="{BB962C8B-B14F-4D97-AF65-F5344CB8AC3E}">
        <p14:creationId xmlns:p14="http://schemas.microsoft.com/office/powerpoint/2010/main" val="115681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6</a:t>
            </a:fld>
            <a:endParaRPr lang="en-US" dirty="0"/>
          </a:p>
        </p:txBody>
      </p:sp>
      <p:sp>
        <p:nvSpPr>
          <p:cNvPr id="4" name="Text Placeholder 3"/>
          <p:cNvSpPr>
            <a:spLocks noGrp="1"/>
          </p:cNvSpPr>
          <p:nvPr>
            <p:ph type="body" sz="quarter" idx="28"/>
          </p:nvPr>
        </p:nvSpPr>
        <p:spPr>
          <a:xfrm>
            <a:off x="4378926" y="1195690"/>
            <a:ext cx="4278188" cy="3354765"/>
          </a:xfrm>
        </p:spPr>
        <p:txBody>
          <a:bodyPr/>
          <a:lstStyle/>
          <a:p>
            <a:pPr algn="ctr"/>
            <a:r>
              <a:rPr lang="en-US" sz="2200" b="1" dirty="0">
                <a:latin typeface="Helvetica Regular"/>
              </a:rPr>
              <a:t>Dr. </a:t>
            </a:r>
            <a:r>
              <a:rPr lang="en-US" sz="2200" b="1" dirty="0" smtClean="0"/>
              <a:t>Carla Koehler, Ph.D.</a:t>
            </a:r>
          </a:p>
          <a:p>
            <a:pPr algn="ctr">
              <a:spcBef>
                <a:spcPts val="0"/>
              </a:spcBef>
            </a:pPr>
            <a:endParaRPr lang="en-US" sz="800" i="1" dirty="0" smtClean="0">
              <a:latin typeface="Helvetica Regular"/>
            </a:endParaRPr>
          </a:p>
          <a:p>
            <a:pPr algn="ctr">
              <a:spcBef>
                <a:spcPts val="0"/>
              </a:spcBef>
            </a:pPr>
            <a:endParaRPr lang="en-US" sz="1600" dirty="0" smtClean="0"/>
          </a:p>
          <a:p>
            <a:pPr algn="ctr">
              <a:spcBef>
                <a:spcPts val="0"/>
              </a:spcBef>
            </a:pPr>
            <a:r>
              <a:rPr lang="en-US" sz="1600" dirty="0" smtClean="0"/>
              <a:t>Professor </a:t>
            </a:r>
            <a:r>
              <a:rPr lang="en-US" sz="1600" dirty="0"/>
              <a:t>of Chemistry </a:t>
            </a:r>
            <a:r>
              <a:rPr lang="en-US" sz="1600" dirty="0" smtClean="0"/>
              <a:t>&amp; Biochemistry; UCLA</a:t>
            </a:r>
            <a:r>
              <a:rPr lang="en-US" sz="1600" dirty="0"/>
              <a:t/>
            </a:r>
            <a:br>
              <a:rPr lang="en-US" sz="1600" dirty="0"/>
            </a:br>
            <a:endParaRPr lang="en-US" sz="1600" dirty="0" smtClean="0"/>
          </a:p>
          <a:p>
            <a:pPr algn="ctr">
              <a:spcBef>
                <a:spcPts val="0"/>
              </a:spcBef>
            </a:pPr>
            <a:r>
              <a:rPr lang="en-US" sz="1600" dirty="0" smtClean="0"/>
              <a:t>Member</a:t>
            </a:r>
            <a:r>
              <a:rPr lang="en-US" sz="1600" dirty="0"/>
              <a:t>, UCLA-</a:t>
            </a:r>
            <a:r>
              <a:rPr lang="en-US" sz="1600" dirty="0" err="1"/>
              <a:t>Jonsson</a:t>
            </a:r>
            <a:r>
              <a:rPr lang="en-US" sz="1600" dirty="0"/>
              <a:t> Comprehensive Cancer </a:t>
            </a:r>
            <a:r>
              <a:rPr lang="en-US" sz="1600" dirty="0" smtClean="0"/>
              <a:t>Center</a:t>
            </a:r>
          </a:p>
          <a:p>
            <a:pPr algn="ctr">
              <a:spcBef>
                <a:spcPts val="0"/>
              </a:spcBef>
            </a:pPr>
            <a:r>
              <a:rPr lang="en-US" sz="1600" dirty="0"/>
              <a:t/>
            </a:r>
            <a:br>
              <a:rPr lang="en-US" sz="1600" dirty="0"/>
            </a:br>
            <a:r>
              <a:rPr lang="en-US" sz="1600" dirty="0"/>
              <a:t>Member, Molecular Biology </a:t>
            </a:r>
            <a:r>
              <a:rPr lang="en-US" sz="1600" dirty="0" smtClean="0"/>
              <a:t>Institute; UCLA</a:t>
            </a:r>
          </a:p>
          <a:p>
            <a:pPr algn="ctr">
              <a:spcBef>
                <a:spcPts val="0"/>
              </a:spcBef>
            </a:pPr>
            <a:r>
              <a:rPr lang="en-US" sz="1600" dirty="0"/>
              <a:t/>
            </a:r>
            <a:br>
              <a:rPr lang="en-US" sz="1600" dirty="0"/>
            </a:br>
            <a:r>
              <a:rPr lang="en-US" sz="1600" dirty="0"/>
              <a:t>Member, Brain Research </a:t>
            </a:r>
            <a:r>
              <a:rPr lang="en-US" sz="1600" dirty="0" smtClean="0"/>
              <a:t>Institute; UCLA</a:t>
            </a:r>
            <a:r>
              <a:rPr lang="en-US" sz="1600" dirty="0"/>
              <a:t/>
            </a:r>
            <a:br>
              <a:rPr lang="en-US" sz="1600" dirty="0"/>
            </a:br>
            <a:endParaRPr lang="en-US" sz="1600" dirty="0" smtClean="0"/>
          </a:p>
          <a:p>
            <a:pPr algn="ctr">
              <a:spcBef>
                <a:spcPts val="0"/>
              </a:spcBef>
            </a:pPr>
            <a:r>
              <a:rPr lang="en-US" sz="1600" dirty="0" smtClean="0"/>
              <a:t>Member</a:t>
            </a:r>
            <a:r>
              <a:rPr lang="en-US" sz="1600" dirty="0"/>
              <a:t>, UCLA ACCESS Program</a:t>
            </a:r>
            <a:endParaRPr lang="en-US" sz="1600" dirty="0" smtClean="0">
              <a:latin typeface="Helvetica Regular"/>
            </a:endParaRPr>
          </a:p>
        </p:txBody>
      </p:sp>
      <p:sp>
        <p:nvSpPr>
          <p:cNvPr id="5" name="Title 4"/>
          <p:cNvSpPr>
            <a:spLocks noGrp="1"/>
          </p:cNvSpPr>
          <p:nvPr>
            <p:ph type="title"/>
          </p:nvPr>
        </p:nvSpPr>
        <p:spPr>
          <a:xfrm>
            <a:off x="685799" y="120465"/>
            <a:ext cx="8001001" cy="664797"/>
          </a:xfrm>
        </p:spPr>
        <p:txBody>
          <a:bodyPr/>
          <a:lstStyle/>
          <a:p>
            <a:r>
              <a:rPr lang="en-US" sz="2400" dirty="0" smtClean="0"/>
              <a:t>Team: Industry leader in mitochondrial </a:t>
            </a:r>
            <a:r>
              <a:rPr lang="en-US" sz="2400" dirty="0"/>
              <a:t>biogenesis, protein import, and the basis of mitochondrial disease.</a:t>
            </a:r>
          </a:p>
        </p:txBody>
      </p:sp>
      <p:sp>
        <p:nvSpPr>
          <p:cNvPr id="13" name="Rounded Rectangle 12"/>
          <p:cNvSpPr/>
          <p:nvPr/>
        </p:nvSpPr>
        <p:spPr>
          <a:xfrm>
            <a:off x="475013" y="1167189"/>
            <a:ext cx="3693226" cy="3460298"/>
          </a:xfrm>
          <a:prstGeom prst="round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75" y="1450995"/>
            <a:ext cx="3194895" cy="2895374"/>
          </a:xfrm>
          <a:prstGeom prst="rect">
            <a:avLst/>
          </a:prstGeom>
        </p:spPr>
      </p:pic>
    </p:spTree>
    <p:extLst>
      <p:ext uri="{BB962C8B-B14F-4D97-AF65-F5344CB8AC3E}">
        <p14:creationId xmlns:p14="http://schemas.microsoft.com/office/powerpoint/2010/main" val="107880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7</a:t>
            </a:fld>
            <a:endParaRPr lang="en-US" dirty="0"/>
          </a:p>
        </p:txBody>
      </p:sp>
      <p:sp>
        <p:nvSpPr>
          <p:cNvPr id="6" name="Title 5"/>
          <p:cNvSpPr>
            <a:spLocks noGrp="1"/>
          </p:cNvSpPr>
          <p:nvPr>
            <p:ph type="title"/>
          </p:nvPr>
        </p:nvSpPr>
        <p:spPr>
          <a:xfrm>
            <a:off x="685799" y="210628"/>
            <a:ext cx="8161317" cy="553998"/>
          </a:xfrm>
        </p:spPr>
        <p:txBody>
          <a:bodyPr/>
          <a:lstStyle/>
          <a:p>
            <a:r>
              <a:rPr lang="en-US" sz="2000" b="0" dirty="0" smtClean="0"/>
              <a:t>MB-10 and DECA modulate PINK1 and </a:t>
            </a:r>
            <a:r>
              <a:rPr lang="en-US" sz="2000" b="0" dirty="0" err="1" smtClean="0"/>
              <a:t>Parkin</a:t>
            </a:r>
            <a:r>
              <a:rPr lang="en-US" sz="2000" b="0" dirty="0" smtClean="0"/>
              <a:t> trafficking in mitochondria.</a:t>
            </a:r>
            <a:endParaRPr lang="en-US" sz="2000" b="0" dirty="0"/>
          </a:p>
        </p:txBody>
      </p:sp>
      <p:sp>
        <p:nvSpPr>
          <p:cNvPr id="12" name="Rectangle 11"/>
          <p:cNvSpPr/>
          <p:nvPr/>
        </p:nvSpPr>
        <p:spPr>
          <a:xfrm>
            <a:off x="261256" y="1009274"/>
            <a:ext cx="4298868" cy="3747180"/>
          </a:xfrm>
          <a:prstGeom prst="rect">
            <a:avLst/>
          </a:prstGeom>
        </p:spPr>
        <p:txBody>
          <a:bodyPr wrap="square">
            <a:spAutoFit/>
          </a:bodyPr>
          <a:lstStyle/>
          <a:p>
            <a:pPr marL="342900" indent="-342900" defTabSz="914400">
              <a:spcBef>
                <a:spcPts val="0"/>
              </a:spcBef>
              <a:defRPr/>
            </a:pPr>
            <a:r>
              <a:rPr lang="en-US" dirty="0" smtClean="0"/>
              <a:t>	</a:t>
            </a:r>
          </a:p>
          <a:p>
            <a:pPr marL="342900" indent="-342900" defTabSz="914400">
              <a:spcBef>
                <a:spcPts val="0"/>
              </a:spcBef>
              <a:defRPr/>
            </a:pPr>
            <a:r>
              <a:rPr lang="en-US" sz="1600" dirty="0" smtClean="0"/>
              <a:t>	</a:t>
            </a:r>
            <a:r>
              <a:rPr lang="en-US" sz="1600" b="1" dirty="0"/>
              <a:t>MB-10</a:t>
            </a:r>
            <a:r>
              <a:rPr lang="en-US" sz="1600" dirty="0"/>
              <a:t> </a:t>
            </a:r>
            <a:r>
              <a:rPr lang="en-US" sz="1600" dirty="0" smtClean="0"/>
              <a:t>alters mitochondria trafficking, to lessen PINK1 accumulation and subsequent </a:t>
            </a:r>
            <a:r>
              <a:rPr lang="en-US" sz="1600" dirty="0" err="1" smtClean="0"/>
              <a:t>Parkin</a:t>
            </a:r>
            <a:r>
              <a:rPr lang="en-US" sz="1600" dirty="0" smtClean="0"/>
              <a:t> recruitment </a:t>
            </a:r>
            <a:r>
              <a:rPr lang="en-US" sz="1600" dirty="0" smtClean="0"/>
              <a:t>is impaired.</a:t>
            </a:r>
            <a:endParaRPr lang="en-US" sz="1600" dirty="0" smtClean="0"/>
          </a:p>
          <a:p>
            <a:pPr marL="342900" indent="-342900" defTabSz="914400">
              <a:spcBef>
                <a:spcPts val="0"/>
              </a:spcBef>
              <a:defRPr/>
            </a:pPr>
            <a:endParaRPr lang="en-US" sz="1600" dirty="0" smtClean="0"/>
          </a:p>
          <a:p>
            <a:pPr marL="342900" indent="-342900" defTabSz="914400">
              <a:spcBef>
                <a:spcPts val="0"/>
              </a:spcBef>
              <a:defRPr/>
            </a:pPr>
            <a:endParaRPr lang="en-US" sz="1600" dirty="0"/>
          </a:p>
          <a:p>
            <a:pPr marL="342900" indent="-342900" defTabSz="914400">
              <a:spcBef>
                <a:spcPts val="0"/>
              </a:spcBef>
              <a:defRPr/>
            </a:pPr>
            <a:r>
              <a:rPr lang="en-US" sz="1600" dirty="0" smtClean="0"/>
              <a:t>	</a:t>
            </a:r>
            <a:r>
              <a:rPr lang="en-US" sz="1600" b="1" dirty="0" smtClean="0"/>
              <a:t>DECA</a:t>
            </a:r>
            <a:r>
              <a:rPr lang="en-US" sz="1600" dirty="0" smtClean="0"/>
              <a:t> causes PINK1 accumulation </a:t>
            </a:r>
            <a:r>
              <a:rPr lang="en-US" sz="1600" dirty="0"/>
              <a:t>on the mitochondrial outer </a:t>
            </a:r>
            <a:r>
              <a:rPr lang="en-US" sz="1600" dirty="0" smtClean="0"/>
              <a:t>membrane, to </a:t>
            </a:r>
            <a:r>
              <a:rPr lang="en-US" sz="1600" b="1" dirty="0" smtClean="0"/>
              <a:t>allow </a:t>
            </a:r>
            <a:r>
              <a:rPr lang="en-US" sz="1600" b="1" dirty="0" err="1" smtClean="0"/>
              <a:t>Parkin</a:t>
            </a:r>
            <a:r>
              <a:rPr lang="en-US" sz="1600" b="1" dirty="0" smtClean="0"/>
              <a:t> recruitment and </a:t>
            </a:r>
            <a:r>
              <a:rPr lang="en-US" sz="1600" b="1" dirty="0"/>
              <a:t>degradation of </a:t>
            </a:r>
            <a:r>
              <a:rPr lang="en-US" sz="1600" b="1" dirty="0" smtClean="0"/>
              <a:t>mitochondria</a:t>
            </a:r>
            <a:r>
              <a:rPr lang="en-US" sz="1600" dirty="0" smtClean="0"/>
              <a:t> via mitophagy. </a:t>
            </a:r>
            <a:r>
              <a:rPr lang="en-US" sz="1600" b="1" dirty="0" smtClean="0"/>
              <a:t> </a:t>
            </a:r>
          </a:p>
          <a:p>
            <a:pPr marL="342900" indent="-342900" defTabSz="914400">
              <a:spcBef>
                <a:spcPts val="0"/>
              </a:spcBef>
              <a:defRPr/>
            </a:pPr>
            <a:endParaRPr lang="en-US" sz="1600" dirty="0"/>
          </a:p>
          <a:p>
            <a:pPr marL="342900" indent="-342900" defTabSz="914400">
              <a:spcBef>
                <a:spcPts val="0"/>
              </a:spcBef>
              <a:defRPr/>
            </a:pPr>
            <a:endParaRPr lang="en-US" sz="1600" dirty="0" smtClean="0"/>
          </a:p>
          <a:p>
            <a:pPr marL="342900" indent="-342900" defTabSz="914400">
              <a:spcBef>
                <a:spcPts val="0"/>
              </a:spcBef>
              <a:defRPr/>
            </a:pPr>
            <a:r>
              <a:rPr lang="en-US" sz="1600" dirty="0" smtClean="0"/>
              <a:t>		</a:t>
            </a:r>
            <a:r>
              <a:rPr lang="en-US" sz="1500" dirty="0" smtClean="0"/>
              <a:t>	</a:t>
            </a:r>
            <a:endParaRPr lang="en-US" sz="1500" dirty="0"/>
          </a:p>
        </p:txBody>
      </p:sp>
      <p:grpSp>
        <p:nvGrpSpPr>
          <p:cNvPr id="5" name="Group 4"/>
          <p:cNvGrpSpPr/>
          <p:nvPr/>
        </p:nvGrpSpPr>
        <p:grpSpPr>
          <a:xfrm>
            <a:off x="5391397" y="1009274"/>
            <a:ext cx="2719450" cy="3083843"/>
            <a:chOff x="5391397" y="1009274"/>
            <a:chExt cx="2719450" cy="308384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726" y="1009274"/>
              <a:ext cx="2703121" cy="3083843"/>
            </a:xfrm>
            <a:prstGeom prst="rect">
              <a:avLst/>
            </a:prstGeom>
          </p:spPr>
        </p:pic>
        <p:sp>
          <p:nvSpPr>
            <p:cNvPr id="4" name="Rectangle 3"/>
            <p:cNvSpPr/>
            <p:nvPr/>
          </p:nvSpPr>
          <p:spPr>
            <a:xfrm>
              <a:off x="5391397" y="1009274"/>
              <a:ext cx="237507" cy="208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831401" y="4240865"/>
            <a:ext cx="3855770" cy="430887"/>
          </a:xfrm>
          <a:prstGeom prst="rect">
            <a:avLst/>
          </a:prstGeom>
          <a:noFill/>
        </p:spPr>
        <p:txBody>
          <a:bodyPr wrap="square" lIns="0" tIns="0" rIns="0" bIns="0" rtlCol="0">
            <a:spAutoFit/>
          </a:bodyPr>
          <a:lstStyle/>
          <a:p>
            <a:pPr algn="ctr"/>
            <a:r>
              <a:rPr lang="en-US" sz="1400" dirty="0" smtClean="0"/>
              <a:t>Upon increasing concentrations of DECA, </a:t>
            </a:r>
            <a:r>
              <a:rPr lang="en-US" sz="1400" dirty="0" err="1" smtClean="0"/>
              <a:t>Parkin</a:t>
            </a:r>
            <a:r>
              <a:rPr lang="en-US" sz="1400" dirty="0" smtClean="0"/>
              <a:t> (</a:t>
            </a:r>
            <a:r>
              <a:rPr lang="en-US" sz="1400" b="1" dirty="0" smtClean="0">
                <a:solidFill>
                  <a:srgbClr val="00B050"/>
                </a:solidFill>
              </a:rPr>
              <a:t>green</a:t>
            </a:r>
            <a:r>
              <a:rPr lang="en-US" sz="1400" dirty="0" smtClean="0"/>
              <a:t>) accumulates on mitochondria (</a:t>
            </a:r>
            <a:r>
              <a:rPr lang="en-US" sz="1400" b="1" dirty="0" smtClean="0">
                <a:solidFill>
                  <a:srgbClr val="FF0000"/>
                </a:solidFill>
              </a:rPr>
              <a:t>red</a:t>
            </a:r>
            <a:r>
              <a:rPr lang="en-US" sz="1400" dirty="0" smtClean="0"/>
              <a:t>). </a:t>
            </a:r>
          </a:p>
        </p:txBody>
      </p:sp>
    </p:spTree>
    <p:extLst>
      <p:ext uri="{BB962C8B-B14F-4D97-AF65-F5344CB8AC3E}">
        <p14:creationId xmlns:p14="http://schemas.microsoft.com/office/powerpoint/2010/main" val="197094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8</a:t>
            </a:fld>
            <a:endParaRPr lang="en-US" dirty="0"/>
          </a:p>
        </p:txBody>
      </p:sp>
      <p:sp>
        <p:nvSpPr>
          <p:cNvPr id="3" name="Text Placeholder 2"/>
          <p:cNvSpPr>
            <a:spLocks noGrp="1"/>
          </p:cNvSpPr>
          <p:nvPr>
            <p:ph type="body" sz="quarter" idx="21"/>
          </p:nvPr>
        </p:nvSpPr>
        <p:spPr>
          <a:xfrm>
            <a:off x="0" y="1533485"/>
            <a:ext cx="9172576" cy="1329595"/>
          </a:xfrm>
        </p:spPr>
        <p:txBody>
          <a:bodyPr/>
          <a:lstStyle/>
          <a:p>
            <a:r>
              <a:rPr lang="en-US" sz="3200" dirty="0"/>
              <a:t>These small molecule probes will facilitate studying the induction of PINK1-dependent mitophagy in cells and animal models</a:t>
            </a:r>
            <a:r>
              <a:rPr lang="en-US" sz="3200"/>
              <a:t>. </a:t>
            </a:r>
            <a:endParaRPr lang="en-US" sz="3200" dirty="0"/>
          </a:p>
        </p:txBody>
      </p:sp>
    </p:spTree>
    <p:extLst>
      <p:ext uri="{BB962C8B-B14F-4D97-AF65-F5344CB8AC3E}">
        <p14:creationId xmlns:p14="http://schemas.microsoft.com/office/powerpoint/2010/main" val="65010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9</a:t>
            </a:fld>
            <a:endParaRPr lang="en-US" dirty="0"/>
          </a:p>
        </p:txBody>
      </p:sp>
      <p:sp>
        <p:nvSpPr>
          <p:cNvPr id="6" name="Title 5"/>
          <p:cNvSpPr>
            <a:spLocks noGrp="1"/>
          </p:cNvSpPr>
          <p:nvPr>
            <p:ph type="title"/>
          </p:nvPr>
        </p:nvSpPr>
        <p:spPr>
          <a:xfrm>
            <a:off x="685800" y="116367"/>
            <a:ext cx="8001000" cy="664797"/>
          </a:xfrm>
        </p:spPr>
        <p:txBody>
          <a:bodyPr/>
          <a:lstStyle/>
          <a:p>
            <a:r>
              <a:rPr lang="en-US" sz="2400" dirty="0" smtClean="0"/>
              <a:t>These small molecules are improved over previous strategies to study mitophagy.</a:t>
            </a:r>
            <a:endParaRPr lang="en-US" sz="2400" dirty="0"/>
          </a:p>
        </p:txBody>
      </p:sp>
      <p:sp>
        <p:nvSpPr>
          <p:cNvPr id="7" name="Text Placeholder 2"/>
          <p:cNvSpPr>
            <a:spLocks noGrp="1"/>
          </p:cNvSpPr>
          <p:nvPr>
            <p:ph type="body" sz="quarter" idx="20"/>
          </p:nvPr>
        </p:nvSpPr>
        <p:spPr>
          <a:xfrm>
            <a:off x="685800" y="1299081"/>
            <a:ext cx="7772400" cy="3749744"/>
          </a:xfrm>
        </p:spPr>
        <p:txBody>
          <a:bodyPr/>
          <a:lstStyle/>
          <a:p>
            <a:pPr marL="342900" indent="-342900">
              <a:buFont typeface="Arial" panose="020B0604020202020204" pitchFamily="34" charset="0"/>
              <a:buAutoNum type="arabicParenR"/>
            </a:pPr>
            <a:r>
              <a:rPr lang="en-US" sz="1800" b="1" dirty="0" smtClean="0"/>
              <a:t>Targeted </a:t>
            </a:r>
            <a:r>
              <a:rPr lang="en-US" sz="1800" b="1" dirty="0"/>
              <a:t>inhibitor </a:t>
            </a:r>
            <a:r>
              <a:rPr lang="en-US" sz="1800" dirty="0"/>
              <a:t>of the PINK1/</a:t>
            </a:r>
            <a:r>
              <a:rPr lang="en-US" sz="1800" dirty="0" err="1"/>
              <a:t>Parkin</a:t>
            </a:r>
            <a:r>
              <a:rPr lang="en-US" sz="1800" dirty="0"/>
              <a:t> </a:t>
            </a:r>
            <a:r>
              <a:rPr lang="en-US" sz="1800" dirty="0" smtClean="0"/>
              <a:t>pathway, rather than targeting the downstream effects of the accumulation of PINK1 and </a:t>
            </a:r>
            <a:r>
              <a:rPr lang="en-US" sz="1800" dirty="0" err="1" smtClean="0"/>
              <a:t>Parkin</a:t>
            </a:r>
            <a:r>
              <a:rPr lang="en-US" sz="1800" dirty="0" smtClean="0"/>
              <a:t>.</a:t>
            </a:r>
            <a:endParaRPr lang="en-US" sz="1800" dirty="0"/>
          </a:p>
          <a:p>
            <a:pPr marL="342900" indent="-342900">
              <a:buFont typeface="Arial" panose="020B0604020202020204" pitchFamily="34" charset="0"/>
              <a:buAutoNum type="arabicParenR"/>
            </a:pPr>
            <a:endParaRPr lang="en-US" sz="1800" dirty="0" smtClean="0"/>
          </a:p>
          <a:p>
            <a:pPr marL="342900" lvl="0" indent="-342900">
              <a:buFont typeface="Arial" panose="020B0604020202020204" pitchFamily="34" charset="0"/>
              <a:buAutoNum type="arabicParenR"/>
            </a:pPr>
            <a:r>
              <a:rPr lang="en-US" sz="1800" dirty="0" smtClean="0"/>
              <a:t> </a:t>
            </a:r>
            <a:r>
              <a:rPr lang="en-US" sz="1800" dirty="0"/>
              <a:t>These are </a:t>
            </a:r>
            <a:r>
              <a:rPr lang="en-US" sz="1800" b="1" dirty="0"/>
              <a:t>stable and effective </a:t>
            </a:r>
            <a:r>
              <a:rPr lang="en-US" sz="1800" dirty="0"/>
              <a:t>small molecule probes. </a:t>
            </a:r>
            <a:endParaRPr lang="en-US" sz="1800" dirty="0" smtClean="0"/>
          </a:p>
          <a:p>
            <a:pPr marL="342900" lvl="0" indent="-342900">
              <a:buFont typeface="Arial" panose="020B0604020202020204" pitchFamily="34" charset="0"/>
              <a:buAutoNum type="arabicParenR"/>
            </a:pPr>
            <a:endParaRPr lang="en-US" sz="1800" dirty="0"/>
          </a:p>
          <a:p>
            <a:pPr marL="342900" lvl="0" indent="-342900">
              <a:buFont typeface="Arial" panose="020B0604020202020204" pitchFamily="34" charset="0"/>
              <a:buAutoNum type="arabicParenR"/>
            </a:pPr>
            <a:r>
              <a:rPr lang="en-US" sz="1800" dirty="0"/>
              <a:t>DECA </a:t>
            </a:r>
            <a:r>
              <a:rPr lang="en-US" sz="1800" b="1" dirty="0"/>
              <a:t>does not uncouple or impair mitochondria severely</a:t>
            </a:r>
            <a:r>
              <a:rPr lang="en-US" sz="1800" dirty="0"/>
              <a:t>, compared to </a:t>
            </a:r>
            <a:r>
              <a:rPr lang="en-US" sz="1800" dirty="0" err="1"/>
              <a:t>uncouplers</a:t>
            </a:r>
            <a:r>
              <a:rPr lang="en-US" sz="1800" dirty="0"/>
              <a:t> and respiratory inhibitors. </a:t>
            </a:r>
          </a:p>
          <a:p>
            <a:pPr marL="342900" indent="-342900">
              <a:buFont typeface="Arial" panose="020B0604020202020204" pitchFamily="34" charset="0"/>
              <a:buAutoNum type="arabicParenR"/>
            </a:pPr>
            <a:endParaRPr lang="en-US" sz="1800" dirty="0" smtClean="0"/>
          </a:p>
          <a:p>
            <a:pPr marL="342900" indent="-342900">
              <a:buFont typeface="Arial" panose="020B0604020202020204" pitchFamily="34" charset="0"/>
              <a:buAutoNum type="arabicParenR"/>
            </a:pPr>
            <a:endParaRPr lang="en-US" sz="1800" dirty="0" smtClean="0"/>
          </a:p>
          <a:p>
            <a:pPr marL="342900" indent="-342900">
              <a:buFont typeface="Arial" panose="020B0604020202020204" pitchFamily="34" charset="0"/>
              <a:buAutoNum type="arabicParenR"/>
            </a:pPr>
            <a:endParaRPr lang="en-US" sz="1700" dirty="0"/>
          </a:p>
        </p:txBody>
      </p:sp>
    </p:spTree>
    <p:extLst>
      <p:ext uri="{BB962C8B-B14F-4D97-AF65-F5344CB8AC3E}">
        <p14:creationId xmlns:p14="http://schemas.microsoft.com/office/powerpoint/2010/main" val="324458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01-light">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3E04E8B8-11FA-E649-9371-C7E26FFEAA93}" vid="{F579B5EC-11F9-A448-A60F-FC626C1FC18E}"/>
    </a:ext>
  </a:extLst>
</a:theme>
</file>

<file path=ppt/theme/theme2.xml><?xml version="1.0" encoding="utf-8"?>
<a:theme xmlns:a="http://schemas.openxmlformats.org/drawingml/2006/main" name="1_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ECA1B53D-748F-A448-962E-6EF0706C86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Presentation-01-master</Template>
  <TotalTime>39548</TotalTime>
  <Words>657</Words>
  <Application>Microsoft Macintosh PowerPoint</Application>
  <PresentationFormat>On-screen Show (16:9)</PresentationFormat>
  <Paragraphs>89</Paragraphs>
  <Slides>14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Calibri</vt:lpstr>
      <vt:lpstr>Helvetica</vt:lpstr>
      <vt:lpstr>Helvetica Regular</vt:lpstr>
      <vt:lpstr>Verdana</vt:lpstr>
      <vt:lpstr>Arial</vt:lpstr>
      <vt:lpstr>presentation-01-light</vt:lpstr>
      <vt:lpstr>1_presentation-01-dark</vt:lpstr>
      <vt:lpstr>PowerPoint Presentation</vt:lpstr>
      <vt:lpstr>Overview</vt:lpstr>
      <vt:lpstr>Mitophagy is a crucial pathway that selectively degrades dysfunctional mitochondria to keep the cell healthy.</vt:lpstr>
      <vt:lpstr>The molecular mechanisms for PINK1 trafficking in mitochondria and its subsequent recruitment of Parkin remain largely unknown. </vt:lpstr>
      <vt:lpstr>PowerPoint Presentation</vt:lpstr>
      <vt:lpstr>Team: Industry leader in mitochondrial biogenesis, protein import, and the basis of mitochondrial disease.</vt:lpstr>
      <vt:lpstr>MB-10 and DECA modulate PINK1 and Parkin trafficking in mitochondria.</vt:lpstr>
      <vt:lpstr>PowerPoint Presentation</vt:lpstr>
      <vt:lpstr>These small molecules are improved over previous strategies to study mitophagy.</vt:lpstr>
      <vt:lpstr>PowerPoint Presentation</vt:lpstr>
      <vt:lpstr>The generalized global market for neurology is predicted to be valued at $39.4 billion by 2024. </vt:lpstr>
      <vt:lpstr>Invention competition: Strategies for the study of mitophagy</vt:lpstr>
      <vt:lpstr>The neurology market is growing at a CAGR of 3.5%, and is favorable for manufacturer's entry. </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Sullivan</dc:creator>
  <cp:lastModifiedBy>Michelle Bradley</cp:lastModifiedBy>
  <cp:revision>448</cp:revision>
  <dcterms:created xsi:type="dcterms:W3CDTF">2019-06-26T22:58:04Z</dcterms:created>
  <dcterms:modified xsi:type="dcterms:W3CDTF">2020-01-29T17:53:11Z</dcterms:modified>
</cp:coreProperties>
</file>