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"/>
  </p:notesMasterIdLst>
  <p:sldIdLst>
    <p:sldId id="297" r:id="rId2"/>
    <p:sldId id="300" r:id="rId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788"/>
    <a:srgbClr val="FDD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8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3CE0D-598D-4FBF-B46B-716D31E0F05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18C00-264D-4CC1-BF2D-34A2719D0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5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18C00-264D-4CC1-BF2D-34A2719D0D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4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241F-EDF5-4016-81D6-B64689F27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91EF3-225D-4992-92CF-60BA857D4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6F419-D599-4F07-A0C7-2266B222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8861-F5CF-442D-8582-1094A65E932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D71CD-01EE-4792-8596-79C8F08BB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A9295-E716-469D-A212-53BFFFDE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392E-9D20-400C-8640-AA9039D2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5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30AF9-561F-4700-989D-F15F9766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26B6A-12F6-45CE-9166-B2CE3511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7B38E-3BBC-48C8-9854-2BB8C9E7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8861-F5CF-442D-8582-1094A65E932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AE3B4-05B6-411E-BCC6-5232F9E1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45643-38D4-4156-A3BF-694A4B0F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392E-9D20-400C-8640-AA9039D2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7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6E1A20-F335-4A1A-945E-3C32B3B6E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14B6E-C2FF-4CC7-8360-478B51AB3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61177-93D5-456F-895D-D23A139D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8861-F5CF-442D-8582-1094A65E932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2D653-B5FC-404D-A81E-06FBD675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525EE-CE21-47FF-B727-79F4A804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392E-9D20-400C-8640-AA9039D2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3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D668-F5C1-42A7-B050-4580A465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A1252-66A6-4509-AA53-3A49CF063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B80F4-E1C4-44EC-A833-80B1FB1E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8861-F5CF-442D-8582-1094A65E932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FFE01-E467-48E1-9281-B0638C7D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BA529-AFBB-43C0-8A09-A080E676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392E-9D20-400C-8640-AA9039D2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5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D9BB-32CB-4DCA-AD82-06C8CD7A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7B3DD-8BD5-48DF-BD58-8B2CF4B66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70AA3-886B-4270-9ED4-463168EA4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8861-F5CF-442D-8582-1094A65E932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40D58-75C2-4F4A-BB11-97DFDBAF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B476D-9FF7-44A6-A283-46349119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392E-9D20-400C-8640-AA9039D2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6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B47D-3662-40E7-B8A4-8160B4F9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36DAB-B851-4789-8EC4-CC08C5533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C3C81-BFAE-4200-AE60-67284FEFB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76585-4EC6-49C4-B787-23573A80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8861-F5CF-442D-8582-1094A65E932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E7A41-832C-4722-BED3-4A3CE6C7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310AD-897F-4EFB-9ECB-6FC6F841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392E-9D20-400C-8640-AA9039D2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0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C36F-B28D-4952-B654-69092D8B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1C3A1-1D8C-4D37-8746-621D086FF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3C634-55E9-4F19-B8E3-8E3D59892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30118-75A5-4738-AB16-BC803A390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9C67B7-740C-465C-BA4A-CFB7A1935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5CB43-2F6F-49B1-B996-857A9DAE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8861-F5CF-442D-8582-1094A65E932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80A96A-460E-4288-BF4B-8D780420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2E0BB6-87B7-4235-BB3B-0BC7C018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392E-9D20-400C-8640-AA9039D2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2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7B59-747A-4C45-988F-2BA575BA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D8455-6573-4D2D-B89A-96259492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8861-F5CF-442D-8582-1094A65E932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8FA0C-45C5-4972-9F0E-A0C6F45A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BCB9D-B42C-4FD4-A7DC-5F66C0CF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392E-9D20-400C-8640-AA9039D2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3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1E1077-A09A-4053-A407-56E706EF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8861-F5CF-442D-8582-1094A65E932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AD589-112F-42AF-9903-0B625199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B3775-5679-47A8-BAA5-6325FA56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392E-9D20-400C-8640-AA9039D2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1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034A-1B21-4969-9F25-3D77B69B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504B3-200C-460F-951A-0A1B56A28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C5753-4233-4D48-95CA-EFFDAE11D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AE6EE-0B60-47E1-89DC-C1FC6C76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8861-F5CF-442D-8582-1094A65E932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F024A-B602-46DE-AB1B-AA7693CD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BFF33-8C93-4322-8A8C-E98FF200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392E-9D20-400C-8640-AA9039D2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7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EB93-F750-4698-848A-D9FF71A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6B315-EDF0-4D15-BF7D-5F0369AEF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52A9A-D972-4CB0-B59E-32AC259D9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262CB-727A-44EB-ADD7-1729992A0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8861-F5CF-442D-8582-1094A65E932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598FD-B4E0-4C08-8646-ED0F181E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6E32A-982D-47CD-AC84-26E79C46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A392E-9D20-400C-8640-AA9039D2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1BE3B7-E9B1-4B2B-9650-3504B9A7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C462D-83E5-4D5B-953D-EAAA5A683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6C898-2F96-407E-BEC7-B33A2AA0E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8861-F5CF-442D-8582-1094A65E932C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3B6EF-EDCC-4723-B556-96AB3EA8E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50041-C3FD-4300-9367-603466672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A392E-9D20-400C-8640-AA9039D29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2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7A4E35-A03F-42DE-8398-CF3794218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9CCF9C-49A4-4FE4-8883-D85603A23295}"/>
              </a:ext>
            </a:extLst>
          </p:cNvPr>
          <p:cNvSpPr txBox="1"/>
          <p:nvPr/>
        </p:nvSpPr>
        <p:spPr>
          <a:xfrm>
            <a:off x="381000" y="609600"/>
            <a:ext cx="13716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492A21-ACF0-4878-A942-D6918D388D34}"/>
              </a:ext>
            </a:extLst>
          </p:cNvPr>
          <p:cNvSpPr/>
          <p:nvPr/>
        </p:nvSpPr>
        <p:spPr>
          <a:xfrm>
            <a:off x="2667000" y="0"/>
            <a:ext cx="7454900" cy="1371600"/>
          </a:xfrm>
          <a:prstGeom prst="rect">
            <a:avLst/>
          </a:prstGeom>
          <a:solidFill>
            <a:srgbClr val="FDD2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B5788"/>
                </a:solidFill>
              </a:rPr>
              <a:t>THE UCLA LABEST PEARL COHEN POSTER AWARD WINNERS</a:t>
            </a:r>
          </a:p>
        </p:txBody>
      </p:sp>
    </p:spTree>
    <p:extLst>
      <p:ext uri="{BB962C8B-B14F-4D97-AF65-F5344CB8AC3E}">
        <p14:creationId xmlns:p14="http://schemas.microsoft.com/office/powerpoint/2010/main" val="233475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B85B5B2-81ED-4496-AD32-85561D7C0D0E}"/>
              </a:ext>
            </a:extLst>
          </p:cNvPr>
          <p:cNvSpPr/>
          <p:nvPr/>
        </p:nvSpPr>
        <p:spPr>
          <a:xfrm>
            <a:off x="2090467" y="929206"/>
            <a:ext cx="10101533" cy="592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BC667A-6AF2-4792-9932-B98B7D3D5A9E}"/>
              </a:ext>
            </a:extLst>
          </p:cNvPr>
          <p:cNvSpPr/>
          <p:nvPr/>
        </p:nvSpPr>
        <p:spPr>
          <a:xfrm>
            <a:off x="5467774" y="3458645"/>
            <a:ext cx="3463571" cy="1338828"/>
          </a:xfrm>
          <a:prstGeom prst="rect">
            <a:avLst/>
          </a:prstGeom>
          <a:solidFill>
            <a:srgbClr val="0B578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D9FB596-1B2B-49C0-859B-056365927D8D}"/>
              </a:ext>
            </a:extLst>
          </p:cNvPr>
          <p:cNvSpPr/>
          <p:nvPr/>
        </p:nvSpPr>
        <p:spPr>
          <a:xfrm>
            <a:off x="2113687" y="3218340"/>
            <a:ext cx="3207311" cy="1609993"/>
          </a:xfrm>
          <a:prstGeom prst="rect">
            <a:avLst/>
          </a:prstGeom>
          <a:solidFill>
            <a:srgbClr val="0B578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B46DA2-66B0-49EB-B1C7-311A0ADEFC95}"/>
              </a:ext>
            </a:extLst>
          </p:cNvPr>
          <p:cNvSpPr/>
          <p:nvPr/>
        </p:nvSpPr>
        <p:spPr>
          <a:xfrm>
            <a:off x="2110399" y="1520480"/>
            <a:ext cx="3197059" cy="1182550"/>
          </a:xfrm>
          <a:prstGeom prst="rect">
            <a:avLst/>
          </a:prstGeom>
          <a:solidFill>
            <a:srgbClr val="0B578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2563D9-AC13-41DA-8A1F-37C282BDB98B}"/>
              </a:ext>
            </a:extLst>
          </p:cNvPr>
          <p:cNvSpPr txBox="1"/>
          <p:nvPr/>
        </p:nvSpPr>
        <p:spPr>
          <a:xfrm>
            <a:off x="2076729" y="1564256"/>
            <a:ext cx="31998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DD209"/>
                </a:solidFill>
              </a:rPr>
              <a:t>1</a:t>
            </a:r>
            <a:r>
              <a:rPr lang="en-US" sz="1200" b="1" baseline="30000" dirty="0">
                <a:solidFill>
                  <a:srgbClr val="FDD209"/>
                </a:solidFill>
              </a:rPr>
              <a:t>st</a:t>
            </a:r>
            <a:r>
              <a:rPr lang="en-US" sz="1200" b="1" dirty="0">
                <a:solidFill>
                  <a:srgbClr val="FDD209"/>
                </a:solidFill>
              </a:rPr>
              <a:t> Place: Ralf Buettner, Steve Rosen Lab, </a:t>
            </a:r>
            <a:r>
              <a:rPr lang="en-US" sz="1200" b="1" dirty="0" err="1">
                <a:solidFill>
                  <a:srgbClr val="FDD209"/>
                </a:solidFill>
              </a:rPr>
              <a:t>CoH</a:t>
            </a:r>
            <a:endParaRPr lang="en-US" sz="1200" b="1" dirty="0">
              <a:solidFill>
                <a:srgbClr val="FDD209"/>
              </a:solidFill>
            </a:endParaRPr>
          </a:p>
          <a:p>
            <a:r>
              <a:rPr lang="en-US" sz="1100" b="1" i="1" dirty="0">
                <a:solidFill>
                  <a:schemeClr val="bg1"/>
                </a:solidFill>
              </a:rPr>
              <a:t>Targeting Acute myeloid Leukemia (AML) with THE NUCLEOSIDE ANALOG 8-CHLORO-ADENOSINE  </a:t>
            </a:r>
          </a:p>
          <a:p>
            <a:endParaRPr lang="en-US" sz="1100" i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rgbClr val="FDD209"/>
                </a:solidFill>
              </a:rPr>
              <a:t>2</a:t>
            </a:r>
            <a:r>
              <a:rPr lang="en-US" sz="1200" b="1" baseline="30000" dirty="0">
                <a:solidFill>
                  <a:srgbClr val="FDD209"/>
                </a:solidFill>
              </a:rPr>
              <a:t>nd</a:t>
            </a:r>
            <a:r>
              <a:rPr lang="en-US" sz="1200" b="1" dirty="0">
                <a:solidFill>
                  <a:srgbClr val="FDD209"/>
                </a:solidFill>
              </a:rPr>
              <a:t> Place: Yanruide Li, Lily Yang Lab </a:t>
            </a:r>
            <a:r>
              <a:rPr lang="en-US" sz="1200" b="1" i="1" dirty="0">
                <a:solidFill>
                  <a:srgbClr val="FDD209"/>
                </a:solidFill>
              </a:rPr>
              <a:t>UCLA</a:t>
            </a:r>
          </a:p>
          <a:p>
            <a:r>
              <a:rPr lang="en-US" sz="1100" b="1" i="1" dirty="0">
                <a:solidFill>
                  <a:schemeClr val="bg1"/>
                </a:solidFill>
              </a:rPr>
              <a:t>Allogenic </a:t>
            </a:r>
            <a:r>
              <a:rPr lang="en-US" sz="1100" b="1" i="1" dirty="0" err="1">
                <a:solidFill>
                  <a:schemeClr val="bg1"/>
                </a:solidFill>
              </a:rPr>
              <a:t>iNKT</a:t>
            </a:r>
            <a:r>
              <a:rPr lang="en-US" sz="1100" b="1" i="1" dirty="0">
                <a:solidFill>
                  <a:schemeClr val="bg1"/>
                </a:solidFill>
              </a:rPr>
              <a:t> Cells for Cancer Immunotherapy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B20EFA-2872-42A1-8232-CCD85A7983C8}"/>
              </a:ext>
            </a:extLst>
          </p:cNvPr>
          <p:cNvSpPr txBox="1"/>
          <p:nvPr/>
        </p:nvSpPr>
        <p:spPr>
          <a:xfrm>
            <a:off x="2068865" y="3182987"/>
            <a:ext cx="32452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DD209"/>
                </a:solidFill>
              </a:rPr>
              <a:t>1</a:t>
            </a:r>
            <a:r>
              <a:rPr lang="en-US" sz="1200" b="1" baseline="30000" dirty="0">
                <a:solidFill>
                  <a:srgbClr val="FDD209"/>
                </a:solidFill>
              </a:rPr>
              <a:t>st</a:t>
            </a:r>
            <a:r>
              <a:rPr lang="en-US" sz="1200" b="1" dirty="0">
                <a:solidFill>
                  <a:srgbClr val="FDD209"/>
                </a:solidFill>
              </a:rPr>
              <a:t> Place: Megan Rexius, Megan McCain Lab, USC</a:t>
            </a:r>
          </a:p>
          <a:p>
            <a:r>
              <a:rPr lang="en-US" sz="1100" b="1" i="1" dirty="0">
                <a:solidFill>
                  <a:schemeClr val="bg1"/>
                </a:solidFill>
              </a:rPr>
              <a:t>Targeting Acute myeloid Leukemia (AML) with THE NUCLEOSIDE ANALOG 8-CHLORO-ADENOSINE  </a:t>
            </a:r>
          </a:p>
          <a:p>
            <a:endParaRPr lang="en-US" sz="1100" i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rgbClr val="FDD209"/>
                </a:solidFill>
              </a:rPr>
              <a:t>2</a:t>
            </a:r>
            <a:r>
              <a:rPr lang="en-US" sz="1200" b="1" baseline="30000" dirty="0">
                <a:solidFill>
                  <a:srgbClr val="FDD209"/>
                </a:solidFill>
              </a:rPr>
              <a:t>nd</a:t>
            </a:r>
            <a:r>
              <a:rPr lang="en-US" sz="1200" b="1" dirty="0">
                <a:solidFill>
                  <a:srgbClr val="FDD209"/>
                </a:solidFill>
              </a:rPr>
              <a:t> Place: Sean </a:t>
            </a:r>
            <a:r>
              <a:rPr lang="en-US" sz="1200" b="1" dirty="0" err="1">
                <a:solidFill>
                  <a:srgbClr val="FDD209"/>
                </a:solidFill>
              </a:rPr>
              <a:t>Atamdede</a:t>
            </a:r>
            <a:r>
              <a:rPr lang="en-US" sz="1200" b="1" dirty="0">
                <a:solidFill>
                  <a:srgbClr val="FDD209"/>
                </a:solidFill>
              </a:rPr>
              <a:t>, Carla Koehler Lab, UCLA</a:t>
            </a:r>
          </a:p>
          <a:p>
            <a:r>
              <a:rPr lang="en-US" sz="1100" b="1" i="1" dirty="0">
                <a:solidFill>
                  <a:schemeClr val="bg1"/>
                </a:solidFill>
              </a:rPr>
              <a:t>Mediating Mitochondrial Dynamics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DB2CE7-F97F-4B32-BA39-588B41A8885F}"/>
              </a:ext>
            </a:extLst>
          </p:cNvPr>
          <p:cNvSpPr/>
          <p:nvPr/>
        </p:nvSpPr>
        <p:spPr>
          <a:xfrm>
            <a:off x="5466061" y="3064890"/>
            <a:ext cx="3450766" cy="334935"/>
          </a:xfrm>
          <a:prstGeom prst="rect">
            <a:avLst/>
          </a:prstGeom>
          <a:noFill/>
          <a:ln>
            <a:solidFill>
              <a:srgbClr val="0B57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B5788"/>
                </a:solidFill>
              </a:rPr>
              <a:t>Precision Health</a:t>
            </a:r>
            <a:r>
              <a:rPr lang="en-US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A5289B-68F9-4C77-BEB0-6FA233EB5DF7}"/>
              </a:ext>
            </a:extLst>
          </p:cNvPr>
          <p:cNvSpPr txBox="1"/>
          <p:nvPr/>
        </p:nvSpPr>
        <p:spPr>
          <a:xfrm>
            <a:off x="5467774" y="3517465"/>
            <a:ext cx="3463572" cy="13388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DD209"/>
                </a:solidFill>
              </a:rPr>
              <a:t>1</a:t>
            </a:r>
            <a:r>
              <a:rPr lang="en-US" sz="1200" b="1" baseline="30000" dirty="0">
                <a:solidFill>
                  <a:srgbClr val="FDD209"/>
                </a:solidFill>
              </a:rPr>
              <a:t>st</a:t>
            </a:r>
            <a:r>
              <a:rPr lang="en-US" sz="1200" b="1" dirty="0">
                <a:solidFill>
                  <a:srgbClr val="FDD209"/>
                </a:solidFill>
              </a:rPr>
              <a:t> Place: </a:t>
            </a:r>
            <a:r>
              <a:rPr lang="en-US" sz="1200" b="1" dirty="0" err="1">
                <a:solidFill>
                  <a:srgbClr val="FDD209"/>
                </a:solidFill>
              </a:rPr>
              <a:t>Marwa</a:t>
            </a:r>
            <a:r>
              <a:rPr lang="en-US" sz="1200" b="1" dirty="0">
                <a:solidFill>
                  <a:srgbClr val="FDD209"/>
                </a:solidFill>
              </a:rPr>
              <a:t> Ben Haj Salah, John Rossi Lab, </a:t>
            </a:r>
            <a:r>
              <a:rPr lang="en-US" sz="1200" b="1" dirty="0" err="1">
                <a:solidFill>
                  <a:srgbClr val="FDD209"/>
                </a:solidFill>
              </a:rPr>
              <a:t>CoH</a:t>
            </a:r>
            <a:endParaRPr lang="en-US" sz="1200" b="1" dirty="0">
              <a:solidFill>
                <a:srgbClr val="FDD209"/>
              </a:solidFill>
            </a:endParaRPr>
          </a:p>
          <a:p>
            <a:r>
              <a:rPr lang="en-US" sz="1100" b="1" i="1" dirty="0">
                <a:solidFill>
                  <a:schemeClr val="bg1"/>
                </a:solidFill>
              </a:rPr>
              <a:t>Redox-sensitive meta-stable junction for multivalent delivery of therapeutics</a:t>
            </a:r>
          </a:p>
          <a:p>
            <a:endParaRPr lang="en-US" sz="1100" i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rgbClr val="FDD209"/>
                </a:solidFill>
              </a:rPr>
              <a:t>2</a:t>
            </a:r>
            <a:r>
              <a:rPr lang="en-US" sz="1200" b="1" baseline="30000" dirty="0">
                <a:solidFill>
                  <a:srgbClr val="FDD209"/>
                </a:solidFill>
              </a:rPr>
              <a:t>nd</a:t>
            </a:r>
            <a:r>
              <a:rPr lang="en-US" sz="1200" b="1" dirty="0">
                <a:solidFill>
                  <a:srgbClr val="FDD209"/>
                </a:solidFill>
              </a:rPr>
              <a:t> Place: Isaura Frost, Paul Weiss Lab, UCLA</a:t>
            </a:r>
          </a:p>
          <a:p>
            <a:r>
              <a:rPr lang="en-US" sz="1100" b="1" i="1" dirty="0">
                <a:solidFill>
                  <a:schemeClr val="bg1"/>
                </a:solidFill>
              </a:rPr>
              <a:t>SLIPS-Coated Rapid Deformation Device for Intracellular Delivery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105D5B-73FB-41E1-B9C0-02B15EFE2CA8}"/>
              </a:ext>
            </a:extLst>
          </p:cNvPr>
          <p:cNvSpPr/>
          <p:nvPr/>
        </p:nvSpPr>
        <p:spPr>
          <a:xfrm>
            <a:off x="5453986" y="1546357"/>
            <a:ext cx="3401928" cy="1452799"/>
          </a:xfrm>
          <a:prstGeom prst="rect">
            <a:avLst/>
          </a:prstGeom>
          <a:solidFill>
            <a:srgbClr val="0B578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1209F5-A078-4A9F-9C98-58F4D19360F8}"/>
              </a:ext>
            </a:extLst>
          </p:cNvPr>
          <p:cNvSpPr txBox="1"/>
          <p:nvPr/>
        </p:nvSpPr>
        <p:spPr>
          <a:xfrm>
            <a:off x="5451224" y="1587241"/>
            <a:ext cx="3433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DD209"/>
                </a:solidFill>
              </a:rPr>
              <a:t>1</a:t>
            </a:r>
            <a:r>
              <a:rPr lang="en-US" sz="1200" b="1" baseline="30000" dirty="0">
                <a:solidFill>
                  <a:srgbClr val="FDD209"/>
                </a:solidFill>
              </a:rPr>
              <a:t>st</a:t>
            </a:r>
            <a:r>
              <a:rPr lang="en-US" sz="1200" b="1" dirty="0">
                <a:solidFill>
                  <a:srgbClr val="FDD209"/>
                </a:solidFill>
              </a:rPr>
              <a:t> Place: </a:t>
            </a:r>
            <a:r>
              <a:rPr lang="en-US" sz="1200" b="1" dirty="0" err="1">
                <a:solidFill>
                  <a:srgbClr val="FDD209"/>
                </a:solidFill>
              </a:rPr>
              <a:t>Srbui</a:t>
            </a:r>
            <a:r>
              <a:rPr lang="en-US" sz="1200" b="1" dirty="0">
                <a:solidFill>
                  <a:srgbClr val="FDD209"/>
                </a:solidFill>
              </a:rPr>
              <a:t> </a:t>
            </a:r>
            <a:r>
              <a:rPr lang="en-US" sz="1200" b="1" dirty="0" err="1">
                <a:solidFill>
                  <a:srgbClr val="FDD209"/>
                </a:solidFill>
              </a:rPr>
              <a:t>Azarpetian</a:t>
            </a:r>
            <a:r>
              <a:rPr lang="en-US" sz="1200" b="1" dirty="0">
                <a:solidFill>
                  <a:srgbClr val="FDD209"/>
                </a:solidFill>
              </a:rPr>
              <a:t> Thomas Carmichael Lab, UCLA</a:t>
            </a:r>
          </a:p>
          <a:p>
            <a:r>
              <a:rPr lang="en-US" sz="1100" b="1" i="1" dirty="0" err="1">
                <a:solidFill>
                  <a:schemeClr val="bg1"/>
                </a:solidFill>
              </a:rPr>
              <a:t>hiPSC</a:t>
            </a:r>
            <a:r>
              <a:rPr lang="en-US" sz="1100" b="1" i="1" dirty="0">
                <a:solidFill>
                  <a:schemeClr val="bg1"/>
                </a:solidFill>
              </a:rPr>
              <a:t>-Glial Enriched Progenitors Enhance Motor Recovery and Axonal Growth after White Matter Stroke</a:t>
            </a:r>
          </a:p>
          <a:p>
            <a:endParaRPr lang="en-US" sz="1100" i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rgbClr val="FDD209"/>
                </a:solidFill>
              </a:rPr>
              <a:t>2</a:t>
            </a:r>
            <a:r>
              <a:rPr lang="en-US" sz="1200" b="1" baseline="30000" dirty="0">
                <a:solidFill>
                  <a:srgbClr val="FDD209"/>
                </a:solidFill>
              </a:rPr>
              <a:t>nd</a:t>
            </a:r>
            <a:r>
              <a:rPr lang="en-US" sz="1200" b="1" dirty="0">
                <a:solidFill>
                  <a:srgbClr val="FDD209"/>
                </a:solidFill>
              </a:rPr>
              <a:t> Place: Jennifer An, Jason Hinman Lab, UCLA</a:t>
            </a:r>
          </a:p>
          <a:p>
            <a:r>
              <a:rPr lang="en-US" sz="1100" b="1" i="1" dirty="0">
                <a:solidFill>
                  <a:schemeClr val="bg1"/>
                </a:solidFill>
              </a:rPr>
              <a:t>New Drugs for Stroke Recovery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B241571-D756-4625-80AB-F3CDA94D7966}"/>
              </a:ext>
            </a:extLst>
          </p:cNvPr>
          <p:cNvSpPr/>
          <p:nvPr/>
        </p:nvSpPr>
        <p:spPr>
          <a:xfrm>
            <a:off x="5453986" y="1119328"/>
            <a:ext cx="3401928" cy="333557"/>
          </a:xfrm>
          <a:prstGeom prst="rect">
            <a:avLst/>
          </a:prstGeom>
          <a:noFill/>
          <a:ln>
            <a:solidFill>
              <a:srgbClr val="0B57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B5788"/>
                </a:solidFill>
              </a:rPr>
              <a:t>Neuroscience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D20E89-1745-4325-8B9A-B773B369AD71}"/>
              </a:ext>
            </a:extLst>
          </p:cNvPr>
          <p:cNvSpPr/>
          <p:nvPr/>
        </p:nvSpPr>
        <p:spPr>
          <a:xfrm>
            <a:off x="2108447" y="1125072"/>
            <a:ext cx="3194730" cy="349455"/>
          </a:xfrm>
          <a:prstGeom prst="rect">
            <a:avLst/>
          </a:prstGeom>
          <a:noFill/>
          <a:ln>
            <a:solidFill>
              <a:srgbClr val="0B57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B5788"/>
                </a:solidFill>
              </a:rPr>
              <a:t>Cancer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72AF09C-C3A3-42B4-9C95-C0A1945D36F8}"/>
              </a:ext>
            </a:extLst>
          </p:cNvPr>
          <p:cNvSpPr txBox="1"/>
          <p:nvPr/>
        </p:nvSpPr>
        <p:spPr>
          <a:xfrm>
            <a:off x="2090467" y="107308"/>
            <a:ext cx="10104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B5788"/>
                </a:solidFill>
              </a:rPr>
              <a:t>THE UCLA LABEST PEARL COHEN POSTER AWARD WINNERS</a:t>
            </a:r>
          </a:p>
          <a:p>
            <a:r>
              <a:rPr lang="en-US" sz="1600" b="1" i="1" u="sng" dirty="0">
                <a:solidFill>
                  <a:srgbClr val="0B5788"/>
                </a:solidFill>
              </a:rPr>
              <a:t>Presented by: </a:t>
            </a:r>
            <a:r>
              <a:rPr lang="en-US" sz="1600" b="1" i="1" dirty="0">
                <a:solidFill>
                  <a:srgbClr val="0B5788"/>
                </a:solidFill>
              </a:rPr>
              <a:t>Mark Cohen, Senior Partner &amp; Chair, Life Sciences Practice Group, </a:t>
            </a:r>
            <a:r>
              <a:rPr lang="de-DE" sz="1600" b="1" i="1" dirty="0">
                <a:solidFill>
                  <a:srgbClr val="0B5788"/>
                </a:solidFill>
              </a:rPr>
              <a:t>Pearl Cohen Zedek Latzer Baratz</a:t>
            </a:r>
            <a:endParaRPr lang="en-US" sz="1600" b="1" i="1" dirty="0">
              <a:solidFill>
                <a:srgbClr val="0B5788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1E64C60-38FC-4BB2-8F0F-56EBCF65E3A1}"/>
              </a:ext>
            </a:extLst>
          </p:cNvPr>
          <p:cNvSpPr/>
          <p:nvPr/>
        </p:nvSpPr>
        <p:spPr>
          <a:xfrm>
            <a:off x="2117520" y="2819400"/>
            <a:ext cx="3237619" cy="349456"/>
          </a:xfrm>
          <a:prstGeom prst="rect">
            <a:avLst/>
          </a:prstGeom>
          <a:noFill/>
          <a:ln>
            <a:solidFill>
              <a:srgbClr val="0B57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B5788"/>
                </a:solidFill>
              </a:rPr>
              <a:t>Cardio-metabolism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C78B36D-F4B2-4B03-8108-B702A481A9AD}"/>
              </a:ext>
            </a:extLst>
          </p:cNvPr>
          <p:cNvSpPr/>
          <p:nvPr/>
        </p:nvSpPr>
        <p:spPr>
          <a:xfrm>
            <a:off x="5472334" y="5248853"/>
            <a:ext cx="3428223" cy="1471554"/>
          </a:xfrm>
          <a:prstGeom prst="rect">
            <a:avLst/>
          </a:prstGeom>
          <a:solidFill>
            <a:srgbClr val="0B578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82E82B7-D31F-4994-ABC0-1A8DB2A4C5F1}"/>
              </a:ext>
            </a:extLst>
          </p:cNvPr>
          <p:cNvSpPr txBox="1"/>
          <p:nvPr/>
        </p:nvSpPr>
        <p:spPr>
          <a:xfrm>
            <a:off x="5471236" y="5293425"/>
            <a:ext cx="345076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DD209"/>
                </a:solidFill>
              </a:rPr>
              <a:t>1</a:t>
            </a:r>
            <a:r>
              <a:rPr lang="en-US" sz="1200" b="1" baseline="30000" dirty="0">
                <a:solidFill>
                  <a:srgbClr val="FDD209"/>
                </a:solidFill>
              </a:rPr>
              <a:t>st</a:t>
            </a:r>
            <a:r>
              <a:rPr lang="en-US" sz="1200" b="1" dirty="0">
                <a:solidFill>
                  <a:srgbClr val="FDD209"/>
                </a:solidFill>
              </a:rPr>
              <a:t> Place: Michael </a:t>
            </a:r>
            <a:r>
              <a:rPr lang="en-US" sz="1200" b="1" dirty="0" err="1">
                <a:solidFill>
                  <a:srgbClr val="FDD209"/>
                </a:solidFill>
              </a:rPr>
              <a:t>Emami</a:t>
            </a:r>
            <a:r>
              <a:rPr lang="en-US" sz="1200" b="1" dirty="0">
                <a:solidFill>
                  <a:srgbClr val="FDD209"/>
                </a:solidFill>
              </a:rPr>
              <a:t>, Melissa Spencer Lab, UCLA</a:t>
            </a:r>
          </a:p>
          <a:p>
            <a:r>
              <a:rPr lang="en-US" sz="1100" b="1" i="1" dirty="0">
                <a:solidFill>
                  <a:schemeClr val="bg1"/>
                </a:solidFill>
              </a:rPr>
              <a:t>Identifying New AAV Serotypes with Muscle Stem Cell Tropism</a:t>
            </a:r>
          </a:p>
          <a:p>
            <a:endParaRPr lang="en-US" sz="1100" b="1" i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rgbClr val="FDD209"/>
                </a:solidFill>
              </a:rPr>
              <a:t>2</a:t>
            </a:r>
            <a:r>
              <a:rPr lang="en-US" sz="1200" b="1" baseline="30000" dirty="0">
                <a:solidFill>
                  <a:srgbClr val="FDD209"/>
                </a:solidFill>
              </a:rPr>
              <a:t>nd</a:t>
            </a:r>
            <a:r>
              <a:rPr lang="en-US" sz="1200" b="1" dirty="0">
                <a:solidFill>
                  <a:srgbClr val="FDD209"/>
                </a:solidFill>
              </a:rPr>
              <a:t> Place: Angel Ni,  Rachelle Crossbie Lab, UCLA</a:t>
            </a:r>
          </a:p>
          <a:p>
            <a:r>
              <a:rPr lang="en-US" sz="1100" b="1" i="1" dirty="0">
                <a:solidFill>
                  <a:schemeClr val="bg1"/>
                </a:solidFill>
              </a:rPr>
              <a:t>Cell-matrix interactions in muscular dystrophy-associated cardiomyopathy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8379A89-FF6E-4FD6-A14C-777C4977618A}"/>
              </a:ext>
            </a:extLst>
          </p:cNvPr>
          <p:cNvSpPr/>
          <p:nvPr/>
        </p:nvSpPr>
        <p:spPr>
          <a:xfrm>
            <a:off x="5465239" y="4856293"/>
            <a:ext cx="3435318" cy="339667"/>
          </a:xfrm>
          <a:prstGeom prst="rect">
            <a:avLst/>
          </a:prstGeom>
          <a:noFill/>
          <a:ln>
            <a:solidFill>
              <a:srgbClr val="0B57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B5788"/>
                </a:solidFill>
              </a:rPr>
              <a:t>Rare Diseases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7E791C-9D32-42E3-89A5-A775B91B0B62}"/>
              </a:ext>
            </a:extLst>
          </p:cNvPr>
          <p:cNvSpPr/>
          <p:nvPr/>
        </p:nvSpPr>
        <p:spPr>
          <a:xfrm>
            <a:off x="2151244" y="5237521"/>
            <a:ext cx="3169754" cy="1468079"/>
          </a:xfrm>
          <a:prstGeom prst="rect">
            <a:avLst/>
          </a:prstGeom>
          <a:solidFill>
            <a:srgbClr val="0B578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0D611CB-C02C-4C07-A67A-91B5CD8EA16A}"/>
              </a:ext>
            </a:extLst>
          </p:cNvPr>
          <p:cNvSpPr txBox="1"/>
          <p:nvPr/>
        </p:nvSpPr>
        <p:spPr>
          <a:xfrm>
            <a:off x="2140825" y="5211471"/>
            <a:ext cx="3162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DD209"/>
                </a:solidFill>
              </a:rPr>
              <a:t>1</a:t>
            </a:r>
            <a:r>
              <a:rPr lang="en-US" sz="1200" b="1" baseline="30000" dirty="0">
                <a:solidFill>
                  <a:srgbClr val="FDD209"/>
                </a:solidFill>
              </a:rPr>
              <a:t>st</a:t>
            </a:r>
            <a:r>
              <a:rPr lang="en-US" sz="1200" b="1" dirty="0">
                <a:solidFill>
                  <a:srgbClr val="FDD209"/>
                </a:solidFill>
              </a:rPr>
              <a:t> Place: Mahdi Hasani, Manish Butte Lab, UCLA</a:t>
            </a:r>
          </a:p>
          <a:p>
            <a:r>
              <a:rPr lang="en-US" sz="1100" b="1" i="1" dirty="0">
                <a:solidFill>
                  <a:schemeClr val="bg1"/>
                </a:solidFill>
              </a:rPr>
              <a:t>COVID-19 Vaccine Booster </a:t>
            </a:r>
          </a:p>
          <a:p>
            <a:endParaRPr lang="en-US" sz="1100" b="1" i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rgbClr val="FDD209"/>
                </a:solidFill>
              </a:rPr>
              <a:t>2</a:t>
            </a:r>
            <a:r>
              <a:rPr lang="en-US" sz="1200" b="1" baseline="30000" dirty="0">
                <a:solidFill>
                  <a:srgbClr val="FDD209"/>
                </a:solidFill>
              </a:rPr>
              <a:t>nd</a:t>
            </a:r>
            <a:r>
              <a:rPr lang="en-US" sz="1200" b="1" dirty="0">
                <a:solidFill>
                  <a:srgbClr val="FDD209"/>
                </a:solidFill>
              </a:rPr>
              <a:t> Place: </a:t>
            </a:r>
            <a:r>
              <a:rPr lang="en-US" sz="1400" b="1" dirty="0">
                <a:solidFill>
                  <a:srgbClr val="FDD209"/>
                </a:solidFill>
              </a:rPr>
              <a:t>Huan Peng, Iris Chen Lab, UCLA</a:t>
            </a:r>
            <a:endParaRPr lang="en-US" sz="1200" b="1" dirty="0">
              <a:solidFill>
                <a:srgbClr val="FDD209"/>
              </a:solidFill>
            </a:endParaRPr>
          </a:p>
          <a:p>
            <a:r>
              <a:rPr lang="en-US" sz="1200" b="1" i="1" dirty="0" err="1">
                <a:solidFill>
                  <a:schemeClr val="bg1"/>
                </a:solidFill>
              </a:rPr>
              <a:t>Abalation</a:t>
            </a:r>
            <a:r>
              <a:rPr lang="en-US" sz="1200" b="1" i="1" dirty="0">
                <a:solidFill>
                  <a:schemeClr val="bg1"/>
                </a:solidFill>
              </a:rPr>
              <a:t> of Aeruginosa by Photothermal Therapy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E82D822-8F64-439B-ABFD-F4E59BDD880F}"/>
              </a:ext>
            </a:extLst>
          </p:cNvPr>
          <p:cNvSpPr/>
          <p:nvPr/>
        </p:nvSpPr>
        <p:spPr>
          <a:xfrm>
            <a:off x="2147673" y="4889179"/>
            <a:ext cx="3173325" cy="322292"/>
          </a:xfrm>
          <a:prstGeom prst="rect">
            <a:avLst/>
          </a:prstGeom>
          <a:noFill/>
          <a:ln>
            <a:solidFill>
              <a:srgbClr val="0B57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B5788"/>
                </a:solidFill>
              </a:rPr>
              <a:t>I3T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43972B6-A025-464D-B6C9-89EA01C3BF65}"/>
              </a:ext>
            </a:extLst>
          </p:cNvPr>
          <p:cNvSpPr/>
          <p:nvPr/>
        </p:nvSpPr>
        <p:spPr>
          <a:xfrm>
            <a:off x="8976166" y="3060827"/>
            <a:ext cx="3113431" cy="1511174"/>
          </a:xfrm>
          <a:prstGeom prst="rect">
            <a:avLst/>
          </a:prstGeom>
          <a:solidFill>
            <a:srgbClr val="0B578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F19D3D0-3035-4F68-9DFB-137714FA3CA0}"/>
              </a:ext>
            </a:extLst>
          </p:cNvPr>
          <p:cNvSpPr txBox="1"/>
          <p:nvPr/>
        </p:nvSpPr>
        <p:spPr>
          <a:xfrm>
            <a:off x="8923676" y="3098562"/>
            <a:ext cx="31134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DD209"/>
                </a:solidFill>
              </a:rPr>
              <a:t>1</a:t>
            </a:r>
            <a:r>
              <a:rPr lang="en-US" sz="1200" b="1" baseline="30000" dirty="0">
                <a:solidFill>
                  <a:srgbClr val="FDD209"/>
                </a:solidFill>
              </a:rPr>
              <a:t>st</a:t>
            </a:r>
            <a:r>
              <a:rPr lang="en-US" sz="1200" b="1" dirty="0">
                <a:solidFill>
                  <a:srgbClr val="FDD209"/>
                </a:solidFill>
              </a:rPr>
              <a:t> Place: </a:t>
            </a:r>
            <a:r>
              <a:rPr lang="en-US" sz="1200" b="1" dirty="0" err="1">
                <a:solidFill>
                  <a:srgbClr val="FDD209"/>
                </a:solidFill>
              </a:rPr>
              <a:t>Xuexiang</a:t>
            </a:r>
            <a:r>
              <a:rPr lang="en-US" sz="1200" b="1" dirty="0">
                <a:solidFill>
                  <a:srgbClr val="FDD209"/>
                </a:solidFill>
              </a:rPr>
              <a:t> Zhang,  Song Li Lab, UCLA</a:t>
            </a:r>
          </a:p>
          <a:p>
            <a:r>
              <a:rPr lang="en-US" sz="1100" b="1" i="1" dirty="0">
                <a:solidFill>
                  <a:schemeClr val="bg1"/>
                </a:solidFill>
              </a:rPr>
              <a:t>Dental Patch for </a:t>
            </a:r>
            <a:r>
              <a:rPr lang="en-US" sz="1100" b="1" i="1" dirty="0" err="1">
                <a:solidFill>
                  <a:schemeClr val="bg1"/>
                </a:solidFill>
              </a:rPr>
              <a:t>Peridontitis</a:t>
            </a:r>
            <a:endParaRPr lang="en-US" sz="1100" b="1" i="1" dirty="0">
              <a:solidFill>
                <a:schemeClr val="bg1"/>
              </a:solidFill>
            </a:endParaRPr>
          </a:p>
          <a:p>
            <a:endParaRPr lang="en-US" sz="1100" i="1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rgbClr val="FDD209"/>
                </a:solidFill>
              </a:rPr>
              <a:t>2</a:t>
            </a:r>
            <a:r>
              <a:rPr lang="en-US" sz="1200" b="1" baseline="30000" dirty="0">
                <a:solidFill>
                  <a:srgbClr val="FDD209"/>
                </a:solidFill>
              </a:rPr>
              <a:t>nd</a:t>
            </a:r>
            <a:r>
              <a:rPr lang="en-US" sz="1200" b="1" dirty="0">
                <a:solidFill>
                  <a:srgbClr val="FDD209"/>
                </a:solidFill>
              </a:rPr>
              <a:t> Place: Kathleen Cunningham, Leanne Jones Lab, UCLA</a:t>
            </a:r>
          </a:p>
          <a:p>
            <a:r>
              <a:rPr lang="en-US" sz="1200" b="1" i="1" dirty="0" err="1">
                <a:solidFill>
                  <a:schemeClr val="bg1"/>
                </a:solidFill>
              </a:rPr>
              <a:t>Neuroglian</a:t>
            </a:r>
            <a:r>
              <a:rPr lang="en-US" sz="1200" b="1" i="1" dirty="0">
                <a:solidFill>
                  <a:schemeClr val="bg1"/>
                </a:solidFill>
              </a:rPr>
              <a:t>/L1CAM Regulate Drosophila Intestinal Stem Cell Proliferation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EC0F95B-FC84-4325-9247-EE1C73D3986F}"/>
              </a:ext>
            </a:extLst>
          </p:cNvPr>
          <p:cNvSpPr/>
          <p:nvPr/>
        </p:nvSpPr>
        <p:spPr>
          <a:xfrm>
            <a:off x="8976166" y="2571807"/>
            <a:ext cx="3113431" cy="427349"/>
          </a:xfrm>
          <a:prstGeom prst="rect">
            <a:avLst/>
          </a:prstGeom>
          <a:noFill/>
          <a:ln>
            <a:solidFill>
              <a:srgbClr val="0B57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B5788"/>
                </a:solidFill>
              </a:rPr>
              <a:t>Regenerative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912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305</Words>
  <Application>Microsoft Office PowerPoint</Application>
  <PresentationFormat>Widescreen</PresentationFormat>
  <Paragraphs>46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Ballroom Slides Main Event_03</dc:title>
  <dc:creator>Mark Wisniewski</dc:creator>
  <cp:lastModifiedBy>Anchang, Jude</cp:lastModifiedBy>
  <cp:revision>52</cp:revision>
  <dcterms:created xsi:type="dcterms:W3CDTF">2019-05-18T16:12:38Z</dcterms:created>
  <dcterms:modified xsi:type="dcterms:W3CDTF">2021-06-05T00:29:56Z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2019-05-17T00:00:00Z</vt:filetime>
  </property>
  <property fmtid="{D5CDD505-2E9C-101B-9397-08002B2CF9AE}" pid="3" name="Creator">
    <vt:lpwstr>PowerPoint</vt:lpwstr>
  </property>
  <property fmtid="{D5CDD505-2E9C-101B-9397-08002B2CF9AE}" pid="4" name="LastSaved">
    <vt:filetime>2019-05-18T00:00:00Z</vt:filetime>
  </property>
</Properties>
</file>